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30"/>
  </p:notesMasterIdLst>
  <p:handoutMasterIdLst>
    <p:handoutMasterId r:id="rId31"/>
  </p:handoutMasterIdLst>
  <p:sldIdLst>
    <p:sldId id="2147469121" r:id="rId2"/>
    <p:sldId id="2147469124" r:id="rId3"/>
    <p:sldId id="2147469126" r:id="rId4"/>
    <p:sldId id="2147469123" r:id="rId5"/>
    <p:sldId id="2147469125" r:id="rId6"/>
    <p:sldId id="2147469143" r:id="rId7"/>
    <p:sldId id="2147469127" r:id="rId8"/>
    <p:sldId id="2147469128" r:id="rId9"/>
    <p:sldId id="2147469131" r:id="rId10"/>
    <p:sldId id="2147469130" r:id="rId11"/>
    <p:sldId id="2147469132" r:id="rId12"/>
    <p:sldId id="2147469133" r:id="rId13"/>
    <p:sldId id="2147469140" r:id="rId14"/>
    <p:sldId id="2147469149" r:id="rId15"/>
    <p:sldId id="2147469142" r:id="rId16"/>
    <p:sldId id="2147469135" r:id="rId17"/>
    <p:sldId id="2147469129" r:id="rId18"/>
    <p:sldId id="2147469141" r:id="rId19"/>
    <p:sldId id="2147469138" r:id="rId20"/>
    <p:sldId id="2147469136" r:id="rId21"/>
    <p:sldId id="2147469137" r:id="rId22"/>
    <p:sldId id="2147469134" r:id="rId23"/>
    <p:sldId id="2147469139" r:id="rId24"/>
    <p:sldId id="2147469146" r:id="rId25"/>
    <p:sldId id="2147469145" r:id="rId26"/>
    <p:sldId id="2147469144" r:id="rId27"/>
    <p:sldId id="2147469122" r:id="rId28"/>
    <p:sldId id="21474691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83"/>
    <p:restoredTop sz="96291"/>
  </p:normalViewPr>
  <p:slideViewPr>
    <p:cSldViewPr snapToGrid="0">
      <p:cViewPr varScale="1">
        <p:scale>
          <a:sx n="145" d="100"/>
          <a:sy n="145" d="100"/>
        </p:scale>
        <p:origin x="216" y="4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2/20/25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hyperlink" Target="https://doi.org/10.2172/2338264"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scholar.google.com/scholar?oi=bibs&amp;cluster=3161792504437074139&amp;btnI=1&amp;hl=en" TargetMode="External"/><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cholar.google.com/scholar?oi=bibs&amp;cluster=11924784378000361328&amp;btnI=1&amp;hl=en"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hyperlink" Target="mailto:maheshwarikc@ornl.gov" TargetMode="Externa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pPr marL="285750" indent="-285750">
              <a:buFont typeface="Arial" panose="020B0604020202020204" pitchFamily="34" charset="0"/>
              <a:buChar char="•"/>
            </a:pPr>
            <a:r>
              <a:rPr lang="en-US" dirty="0"/>
              <a:t>Software frameworks / packages</a:t>
            </a:r>
          </a:p>
          <a:p>
            <a:pPr marL="285750" indent="-285750">
              <a:buFont typeface="Arial" panose="020B0604020202020204" pitchFamily="34" charset="0"/>
              <a:buChar char="•"/>
            </a:pPr>
            <a:r>
              <a:rPr lang="en-US" dirty="0"/>
              <a:t>Facilitate Workflow Composition / Development</a:t>
            </a:r>
          </a:p>
          <a:p>
            <a:pPr marL="285750" indent="-285750">
              <a:buFont typeface="Arial" panose="020B0604020202020204" pitchFamily="34" charset="0"/>
              <a:buChar char="•"/>
            </a:pPr>
            <a:r>
              <a:rPr lang="en-US" dirty="0"/>
              <a:t>Automate optimal execution</a:t>
            </a:r>
          </a:p>
          <a:p>
            <a:pPr marL="285750" indent="-285750">
              <a:buFont typeface="Arial" panose="020B0604020202020204" pitchFamily="34" charset="0"/>
              <a:buChar char="•"/>
            </a:pPr>
            <a:r>
              <a:rPr lang="en-US" dirty="0"/>
              <a:t>Interface with computation resources</a:t>
            </a:r>
          </a:p>
          <a:p>
            <a:pPr marL="285750" indent="-285750">
              <a:buFont typeface="Arial" panose="020B0604020202020204" pitchFamily="34" charset="0"/>
              <a:buChar char="•"/>
            </a:pPr>
            <a:r>
              <a:rPr lang="en-US" dirty="0"/>
              <a:t>Hundreds of Workflow Systems available (358 as of Feb’25)*</a:t>
            </a:r>
          </a:p>
          <a:p>
            <a:pPr marL="285750" indent="-285750">
              <a:buFont typeface="Arial" panose="020B0604020202020204" pitchFamily="34" charset="0"/>
              <a:buChar char="•"/>
            </a:pPr>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
        <p:nvSpPr>
          <p:cNvPr id="4" name="TextBox 3">
            <a:extLst>
              <a:ext uri="{FF2B5EF4-FFF2-40B4-BE49-F238E27FC236}">
                <a16:creationId xmlns:a16="http://schemas.microsoft.com/office/drawing/2014/main" id="{6DD81449-0CD1-954F-C27F-942A361425F8}"/>
              </a:ext>
            </a:extLst>
          </p:cNvPr>
          <p:cNvSpPr txBox="1"/>
          <p:nvPr/>
        </p:nvSpPr>
        <p:spPr>
          <a:xfrm>
            <a:off x="3325906" y="6161817"/>
            <a:ext cx="8615083" cy="307777"/>
          </a:xfrm>
          <a:prstGeom prst="rect">
            <a:avLst/>
          </a:prstGeom>
          <a:noFill/>
        </p:spPr>
        <p:txBody>
          <a:bodyPr wrap="square" rtlCol="0">
            <a:spAutoFit/>
          </a:bodyPr>
          <a:lstStyle/>
          <a:p>
            <a:r>
              <a:rPr lang="en-US" sz="1400" dirty="0"/>
              <a:t>*</a:t>
            </a:r>
            <a:r>
              <a:rPr lang="en-US" sz="1400" dirty="0" err="1"/>
              <a:t>github.com</a:t>
            </a:r>
            <a:r>
              <a:rPr lang="en-US" sz="1400" dirty="0"/>
              <a:t>/common-workflow-language/common-workflow-language/wiki/Existing-Workflow-systems</a:t>
            </a:r>
          </a:p>
        </p:txBody>
      </p:sp>
    </p:spTree>
    <p:extLst>
      <p:ext uri="{BB962C8B-B14F-4D97-AF65-F5344CB8AC3E}">
        <p14:creationId xmlns:p14="http://schemas.microsoft.com/office/powerpoint/2010/main" val="12564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CLOUDFLOW by HYBRID Software">
            <a:extLst>
              <a:ext uri="{FF2B5EF4-FFF2-40B4-BE49-F238E27FC236}">
                <a16:creationId xmlns:a16="http://schemas.microsoft.com/office/drawing/2014/main" id="{37D19607-042F-98C3-1D6E-2B407CEE3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306" r="4" b="11646"/>
          <a:stretch/>
        </p:blipFill>
        <p:spPr bwMode="auto">
          <a:xfrm>
            <a:off x="7645400" y="-6350"/>
            <a:ext cx="4546600" cy="2155825"/>
          </a:xfrm>
          <a:prstGeom prst="rect">
            <a:avLst/>
          </a:prstGeom>
          <a:solidFill>
            <a:srgbClr val="FFFFFF"/>
          </a:solidFill>
        </p:spPr>
      </p:pic>
      <p:pic>
        <p:nvPicPr>
          <p:cNvPr id="1026" name="Picture 2" descr="Galaxy tools and workflows for sequence analysis with applications in  molecular plant pathology [PeerJ]">
            <a:extLst>
              <a:ext uri="{FF2B5EF4-FFF2-40B4-BE49-F238E27FC236}">
                <a16:creationId xmlns:a16="http://schemas.microsoft.com/office/drawing/2014/main" id="{0B3B68B1-8DD6-6840-FE54-ADA4615C7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6848"/>
          <a:stretch/>
        </p:blipFill>
        <p:spPr bwMode="auto">
          <a:xfrm>
            <a:off x="7645400" y="2352675"/>
            <a:ext cx="4546600" cy="2149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a:xfrm>
            <a:off x="314693" y="365125"/>
            <a:ext cx="6274366" cy="1006475"/>
          </a:xfrm>
        </p:spPr>
        <p:txBody>
          <a:bodyPr vert="horz" wrap="square" lIns="0" tIns="0" rIns="0" bIns="0" rtlCol="0" anchor="t" anchorCtr="0">
            <a:normAutofit/>
          </a:bodyPr>
          <a:lstStyle/>
          <a:p>
            <a:r>
              <a:rPr lang="en-US" sz="2800" b="1" kern="1200" dirty="0">
                <a:latin typeface="Roboto" panose="02000000000000000000" pitchFamily="2" charset="0"/>
                <a:ea typeface="Roboto" panose="02000000000000000000" pitchFamily="2" charset="0"/>
                <a:cs typeface="+mj-cs"/>
              </a:rPr>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3" y="1817559"/>
            <a:ext cx="6763894" cy="43248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Three kinds of user interfaces are common</a:t>
            </a: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workflow systems dominate in one of:</a:t>
            </a:r>
          </a:p>
          <a:p>
            <a:pPr marL="800100" lvl="3" indent="-342900"/>
            <a:r>
              <a:rPr lang="en-US" sz="2000" kern="1200" dirty="0">
                <a:latin typeface="Roboto" panose="02000000000000000000" pitchFamily="2" charset="0"/>
                <a:ea typeface="Roboto" panose="02000000000000000000" pitchFamily="2" charset="0"/>
                <a:cs typeface="+mn-cs"/>
              </a:rPr>
              <a:t>a web-based graphical interface such as </a:t>
            </a:r>
            <a:r>
              <a:rPr lang="en-US" sz="2000" kern="1200" dirty="0" err="1">
                <a:latin typeface="Roboto" panose="02000000000000000000" pitchFamily="2" charset="0"/>
                <a:ea typeface="Roboto" panose="02000000000000000000" pitchFamily="2" charset="0"/>
                <a:cs typeface="+mn-cs"/>
              </a:rPr>
              <a:t>Cloudflows</a:t>
            </a:r>
            <a:endParaRPr lang="en-US" sz="2000" kern="1200" dirty="0">
              <a:latin typeface="Roboto" panose="02000000000000000000" pitchFamily="2" charset="0"/>
              <a:ea typeface="Roboto" panose="02000000000000000000" pitchFamily="2" charset="0"/>
              <a:cs typeface="+mn-cs"/>
            </a:endParaRPr>
          </a:p>
          <a:p>
            <a:pPr marL="800100" lvl="3" indent="-342900"/>
            <a:r>
              <a:rPr lang="en-US" sz="2000" kern="1200" dirty="0">
                <a:latin typeface="Roboto" panose="02000000000000000000" pitchFamily="2" charset="0"/>
                <a:ea typeface="Roboto" panose="02000000000000000000" pitchFamily="2" charset="0"/>
                <a:cs typeface="+mn-cs"/>
              </a:rPr>
              <a:t>a standalone graphical user interface (GUI) such as </a:t>
            </a:r>
            <a:r>
              <a:rPr lang="en-US" sz="2000" kern="1200" dirty="0" err="1">
                <a:latin typeface="Roboto" panose="02000000000000000000" pitchFamily="2" charset="0"/>
                <a:ea typeface="Roboto" panose="02000000000000000000" pitchFamily="2" charset="0"/>
                <a:cs typeface="+mn-cs"/>
              </a:rPr>
              <a:t>Texera</a:t>
            </a:r>
            <a:r>
              <a:rPr lang="en-US" sz="2000" kern="1200" dirty="0">
                <a:latin typeface="Roboto" panose="02000000000000000000" pitchFamily="2" charset="0"/>
                <a:ea typeface="Roboto" panose="02000000000000000000" pitchFamily="2" charset="0"/>
                <a:cs typeface="+mn-cs"/>
              </a:rPr>
              <a:t>, Galaxy</a:t>
            </a:r>
          </a:p>
          <a:p>
            <a:pPr marL="800100" lvl="3" indent="-342900"/>
            <a:r>
              <a:rPr lang="en-US" sz="2000" kern="1200" dirty="0">
                <a:latin typeface="Roboto" panose="02000000000000000000" pitchFamily="2" charset="0"/>
                <a:ea typeface="Roboto" panose="02000000000000000000" pitchFamily="2" charset="0"/>
                <a:cs typeface="+mn-cs"/>
              </a:rPr>
              <a:t>a text-based programming-style interface such as Swift/T, </a:t>
            </a:r>
            <a:r>
              <a:rPr lang="en-US" sz="2000" kern="1200" dirty="0" err="1">
                <a:latin typeface="Roboto" panose="02000000000000000000" pitchFamily="2" charset="0"/>
                <a:ea typeface="Roboto" panose="02000000000000000000" pitchFamily="2" charset="0"/>
                <a:cs typeface="+mn-cs"/>
              </a:rPr>
              <a:t>Parsl</a:t>
            </a:r>
            <a:r>
              <a:rPr lang="en-US" sz="2000" kern="1200" dirty="0">
                <a:latin typeface="Roboto" panose="02000000000000000000" pitchFamily="2" charset="0"/>
                <a:ea typeface="Roboto" panose="02000000000000000000" pitchFamily="2" charset="0"/>
                <a:cs typeface="+mn-cs"/>
              </a:rPr>
              <a:t>, </a:t>
            </a:r>
            <a:r>
              <a:rPr lang="en-US" sz="2000" kern="1200" dirty="0" err="1">
                <a:latin typeface="Roboto" panose="02000000000000000000" pitchFamily="2" charset="0"/>
                <a:ea typeface="Roboto" panose="02000000000000000000" pitchFamily="2" charset="0"/>
                <a:cs typeface="+mn-cs"/>
              </a:rPr>
              <a:t>NextFlow</a:t>
            </a:r>
            <a:endParaRPr lang="en-US" sz="2000" kern="1200" dirty="0">
              <a:latin typeface="Roboto" panose="02000000000000000000" pitchFamily="2" charset="0"/>
              <a:ea typeface="Roboto" panose="02000000000000000000" pitchFamily="2" charset="0"/>
              <a:cs typeface="+mn-cs"/>
            </a:endParaRP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such systems provide templates and examples</a:t>
            </a:r>
          </a:p>
        </p:txBody>
      </p:sp>
      <p:pic>
        <p:nvPicPr>
          <p:cNvPr id="3" name="Picture 2">
            <a:extLst>
              <a:ext uri="{FF2B5EF4-FFF2-40B4-BE49-F238E27FC236}">
                <a16:creationId xmlns:a16="http://schemas.microsoft.com/office/drawing/2014/main" id="{B534B108-0A32-1DD5-6259-6BF2DE8C75BA}"/>
              </a:ext>
            </a:extLst>
          </p:cNvPr>
          <p:cNvPicPr>
            <a:picLocks noChangeAspect="1"/>
          </p:cNvPicPr>
          <p:nvPr/>
        </p:nvPicPr>
        <p:blipFill>
          <a:blip r:embed="rId4"/>
          <a:stretch>
            <a:fillRect/>
          </a:stretch>
        </p:blipFill>
        <p:spPr>
          <a:xfrm>
            <a:off x="7320104" y="4502150"/>
            <a:ext cx="4871896" cy="2355849"/>
          </a:xfrm>
          <a:prstGeom prst="rect">
            <a:avLst/>
          </a:prstGeom>
        </p:spPr>
      </p:pic>
    </p:spTree>
    <p:extLst>
      <p:ext uri="{BB962C8B-B14F-4D97-AF65-F5344CB8AC3E}">
        <p14:creationId xmlns:p14="http://schemas.microsoft.com/office/powerpoint/2010/main" val="192957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1776149"/>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2072513"/>
            <a:ext cx="5563532" cy="2673223"/>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Automatic identification of data dependencies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Task grouping and Gang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Priority based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CPU </a:t>
            </a:r>
            <a:r>
              <a:rPr lang="en-US" sz="1800" dirty="0"/>
              <a:t>vs </a:t>
            </a:r>
            <a:r>
              <a:rPr lang="en-US" sz="1800" kern="1200" dirty="0">
                <a:latin typeface="Roboto" panose="02000000000000000000" pitchFamily="2" charset="0"/>
                <a:ea typeface="Roboto" panose="02000000000000000000" pitchFamily="2" charset="0"/>
                <a:cs typeface="+mn-cs"/>
              </a:rPr>
              <a:t>GPU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Direct vs indirect interface with the job schedulers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Pilot job systems where a “server” proces</a:t>
            </a:r>
            <a:r>
              <a:rPr lang="en-US" sz="1800" dirty="0"/>
              <a:t>s gets planted on a compute node and sets up an exchange to receive and run jobs from the workflow client</a:t>
            </a:r>
            <a:endParaRPr lang="en-US" sz="1800" kern="1200" dirty="0">
              <a:latin typeface="Roboto" panose="02000000000000000000" pitchFamily="2" charset="0"/>
              <a:ea typeface="Roboto" panose="02000000000000000000" pitchFamily="2" charset="0"/>
              <a:cs typeface="+mn-cs"/>
            </a:endParaRP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
        <p:nvSpPr>
          <p:cNvPr id="2" name="TextBox 1">
            <a:extLst>
              <a:ext uri="{FF2B5EF4-FFF2-40B4-BE49-F238E27FC236}">
                <a16:creationId xmlns:a16="http://schemas.microsoft.com/office/drawing/2014/main" id="{9385B97D-D201-34EE-BB4E-9F30BFCDACA3}"/>
              </a:ext>
            </a:extLst>
          </p:cNvPr>
          <p:cNvSpPr txBox="1"/>
          <p:nvPr/>
        </p:nvSpPr>
        <p:spPr>
          <a:xfrm>
            <a:off x="4894654" y="5953315"/>
            <a:ext cx="6912470" cy="954107"/>
          </a:xfrm>
          <a:prstGeom prst="rect">
            <a:avLst/>
          </a:prstGeom>
          <a:noFill/>
        </p:spPr>
        <p:txBody>
          <a:bodyPr wrap="none" rtlCol="0">
            <a:spAutoFit/>
          </a:bodyPr>
          <a:lstStyle/>
          <a:p>
            <a:r>
              <a:rPr lang="en-US" sz="1400" dirty="0"/>
              <a:t>J. </a:t>
            </a:r>
            <a:r>
              <a:rPr lang="en-US" sz="1400" dirty="0" err="1"/>
              <a:t>Montagnat</a:t>
            </a:r>
            <a:r>
              <a:rPr lang="en-US" sz="1400" dirty="0"/>
              <a:t> et al. "Workflow-based comparison of two Distributed Computing </a:t>
            </a:r>
          </a:p>
          <a:p>
            <a:r>
              <a:rPr lang="en-US" sz="1400" dirty="0"/>
              <a:t>Infrastructures," The 5th Workshop on Workflows in Support of Large-Scale Science, </a:t>
            </a:r>
          </a:p>
          <a:p>
            <a:r>
              <a:rPr lang="en-US" sz="1400" dirty="0"/>
              <a:t>New Orleans, LA 2010 </a:t>
            </a:r>
            <a:r>
              <a:rPr lang="en-US" sz="1400" dirty="0" err="1"/>
              <a:t>doi</a:t>
            </a:r>
            <a:r>
              <a:rPr lang="en-US" sz="1400" dirty="0"/>
              <a:t>: 10.1109/WORKS.2010.5671856.</a:t>
            </a:r>
          </a:p>
          <a:p>
            <a:endParaRPr lang="en-US" sz="1400" dirty="0"/>
          </a:p>
        </p:txBody>
      </p:sp>
    </p:spTree>
    <p:extLst>
      <p:ext uri="{BB962C8B-B14F-4D97-AF65-F5344CB8AC3E}">
        <p14:creationId xmlns:p14="http://schemas.microsoft.com/office/powerpoint/2010/main" val="7094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5391F-5B7D-9FC8-3812-C606A15DDB1E}"/>
              </a:ext>
            </a:extLst>
          </p:cNvPr>
          <p:cNvPicPr>
            <a:picLocks noChangeAspect="1"/>
          </p:cNvPicPr>
          <p:nvPr/>
        </p:nvPicPr>
        <p:blipFill>
          <a:blip r:embed="rId2"/>
          <a:stretch>
            <a:fillRect/>
          </a:stretch>
        </p:blipFill>
        <p:spPr>
          <a:xfrm>
            <a:off x="314692" y="1370745"/>
            <a:ext cx="5563532" cy="2614858"/>
          </a:xfrm>
          <a:prstGeom prst="rect">
            <a:avLst/>
          </a:prstGeom>
          <a:noFill/>
        </p:spPr>
      </p:pic>
      <p:sp>
        <p:nvSpPr>
          <p:cNvPr id="7" name="Content Placeholder 2">
            <a:extLst>
              <a:ext uri="{FF2B5EF4-FFF2-40B4-BE49-F238E27FC236}">
                <a16:creationId xmlns:a16="http://schemas.microsoft.com/office/drawing/2014/main" id="{82FE9D22-E8E7-71DA-5458-5D75C5ACC852}"/>
              </a:ext>
            </a:extLst>
          </p:cNvPr>
          <p:cNvSpPr txBox="1">
            <a:spLocks/>
          </p:cNvSpPr>
          <p:nvPr/>
        </p:nvSpPr>
        <p:spPr>
          <a:xfrm>
            <a:off x="6243592" y="1251522"/>
            <a:ext cx="5563532" cy="31756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kern="1200" dirty="0">
                <a:latin typeface="Roboto" panose="02000000000000000000" pitchFamily="2" charset="0"/>
                <a:ea typeface="Roboto" panose="02000000000000000000" pitchFamily="2" charset="0"/>
                <a:cs typeface="+mn-cs"/>
              </a:rPr>
              <a:t>Streams vs Files vs Message Exchange Systems for Stage-in -&gt; Compute -&gt; Stage-out cycles</a:t>
            </a:r>
          </a:p>
          <a:p>
            <a:r>
              <a:rPr lang="en-US" sz="2000" kern="1200" dirty="0">
                <a:latin typeface="Roboto" panose="02000000000000000000" pitchFamily="2" charset="0"/>
                <a:ea typeface="Roboto" panose="02000000000000000000" pitchFamily="2" charset="0"/>
                <a:cs typeface="+mn-cs"/>
              </a:rPr>
              <a:t>Auxiliary data such as logs and application traces</a:t>
            </a:r>
          </a:p>
          <a:p>
            <a:r>
              <a:rPr lang="en-US" sz="2000" kern="1200" dirty="0">
                <a:latin typeface="Roboto" panose="02000000000000000000" pitchFamily="2" charset="0"/>
                <a:ea typeface="Roboto" panose="02000000000000000000" pitchFamily="2" charset="0"/>
                <a:cs typeface="+mn-cs"/>
              </a:rPr>
              <a:t>Globus is a leading platform for distributed data management via </a:t>
            </a:r>
            <a:r>
              <a:rPr lang="en-US" sz="2000" kern="1200" dirty="0" err="1">
                <a:latin typeface="Roboto" panose="02000000000000000000" pitchFamily="2" charset="0"/>
                <a:ea typeface="Roboto" panose="02000000000000000000" pitchFamily="2" charset="0"/>
                <a:cs typeface="+mn-cs"/>
              </a:rPr>
              <a:t>Oauth</a:t>
            </a:r>
            <a:r>
              <a:rPr lang="en-US" sz="2000" kern="1200" dirty="0">
                <a:latin typeface="Roboto" panose="02000000000000000000" pitchFamily="2" charset="0"/>
                <a:ea typeface="Roboto" panose="02000000000000000000" pitchFamily="2" charset="0"/>
                <a:cs typeface="+mn-cs"/>
              </a:rPr>
              <a:t> agreements with institutions</a:t>
            </a:r>
          </a:p>
          <a:p>
            <a:r>
              <a:rPr lang="en-US" sz="2000" kern="1200" dirty="0">
                <a:latin typeface="Roboto" panose="02000000000000000000" pitchFamily="2" charset="0"/>
                <a:ea typeface="Roboto" panose="02000000000000000000" pitchFamily="2" charset="0"/>
                <a:cs typeface="+mn-cs"/>
              </a:rPr>
              <a:t>Streaming data modality under active development as part of the IRI initiative at ORNL</a:t>
            </a:r>
          </a:p>
        </p:txBody>
      </p:sp>
      <p:sp>
        <p:nvSpPr>
          <p:cNvPr id="4" name="Title 3">
            <a:extLst>
              <a:ext uri="{FF2B5EF4-FFF2-40B4-BE49-F238E27FC236}">
                <a16:creationId xmlns:a16="http://schemas.microsoft.com/office/drawing/2014/main" id="{3BD036D0-719E-8075-4B5A-11CEC9FE6C5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Data Handling</a:t>
            </a:r>
          </a:p>
        </p:txBody>
      </p:sp>
      <p:pic>
        <p:nvPicPr>
          <p:cNvPr id="3" name="Picture 2">
            <a:extLst>
              <a:ext uri="{FF2B5EF4-FFF2-40B4-BE49-F238E27FC236}">
                <a16:creationId xmlns:a16="http://schemas.microsoft.com/office/drawing/2014/main" id="{61BA1D73-8B79-E62F-B150-64729F8C5B47}"/>
              </a:ext>
            </a:extLst>
          </p:cNvPr>
          <p:cNvPicPr>
            <a:picLocks noChangeAspect="1"/>
          </p:cNvPicPr>
          <p:nvPr/>
        </p:nvPicPr>
        <p:blipFill>
          <a:blip r:embed="rId3"/>
          <a:stretch>
            <a:fillRect/>
          </a:stretch>
        </p:blipFill>
        <p:spPr>
          <a:xfrm>
            <a:off x="314692" y="3985603"/>
            <a:ext cx="4235638" cy="2614858"/>
          </a:xfrm>
          <a:prstGeom prst="rect">
            <a:avLst/>
          </a:prstGeom>
        </p:spPr>
      </p:pic>
      <p:pic>
        <p:nvPicPr>
          <p:cNvPr id="5" name="Picture 4">
            <a:extLst>
              <a:ext uri="{FF2B5EF4-FFF2-40B4-BE49-F238E27FC236}">
                <a16:creationId xmlns:a16="http://schemas.microsoft.com/office/drawing/2014/main" id="{5F3C6CE6-0556-9118-9E1C-8B99291A1622}"/>
              </a:ext>
            </a:extLst>
          </p:cNvPr>
          <p:cNvPicPr>
            <a:picLocks noChangeAspect="1"/>
          </p:cNvPicPr>
          <p:nvPr/>
        </p:nvPicPr>
        <p:blipFill>
          <a:blip r:embed="rId4"/>
          <a:stretch>
            <a:fillRect/>
          </a:stretch>
        </p:blipFill>
        <p:spPr>
          <a:xfrm>
            <a:off x="5361505" y="4239272"/>
            <a:ext cx="6445619" cy="2148540"/>
          </a:xfrm>
          <a:prstGeom prst="rect">
            <a:avLst/>
          </a:prstGeom>
        </p:spPr>
      </p:pic>
      <p:sp>
        <p:nvSpPr>
          <p:cNvPr id="6" name="TextBox 5">
            <a:extLst>
              <a:ext uri="{FF2B5EF4-FFF2-40B4-BE49-F238E27FC236}">
                <a16:creationId xmlns:a16="http://schemas.microsoft.com/office/drawing/2014/main" id="{9FD77270-EC1C-BC7D-F5F9-875FE0C64AAD}"/>
              </a:ext>
            </a:extLst>
          </p:cNvPr>
          <p:cNvSpPr txBox="1"/>
          <p:nvPr/>
        </p:nvSpPr>
        <p:spPr>
          <a:xfrm>
            <a:off x="8489269" y="6018480"/>
            <a:ext cx="3611886" cy="369332"/>
          </a:xfrm>
          <a:prstGeom prst="rect">
            <a:avLst/>
          </a:prstGeom>
          <a:noFill/>
        </p:spPr>
        <p:txBody>
          <a:bodyPr wrap="none" rtlCol="0">
            <a:spAutoFit/>
          </a:bodyPr>
          <a:lstStyle/>
          <a:p>
            <a:r>
              <a:rPr lang="en-US" dirty="0">
                <a:effectLst/>
                <a:hlinkClick r:id="rId5" tooltip="Document DOI URL"/>
              </a:rPr>
              <a:t>https://doi.org/10.2172/2338264</a:t>
            </a:r>
            <a:endParaRPr lang="en-US" dirty="0"/>
          </a:p>
        </p:txBody>
      </p:sp>
    </p:spTree>
    <p:extLst>
      <p:ext uri="{BB962C8B-B14F-4D97-AF65-F5344CB8AC3E}">
        <p14:creationId xmlns:p14="http://schemas.microsoft.com/office/powerpoint/2010/main" val="20954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7638E-A6F9-4F0B-5CB1-6186D5707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43B0B-A93A-775A-4DFB-7B00002C0C84}"/>
              </a:ext>
            </a:extLst>
          </p:cNvPr>
          <p:cNvSpPr>
            <a:spLocks noGrp="1"/>
          </p:cNvSpPr>
          <p:nvPr>
            <p:ph type="title"/>
          </p:nvPr>
        </p:nvSpPr>
        <p:spPr/>
        <p:txBody>
          <a:bodyPr/>
          <a:lstStyle/>
          <a:p>
            <a:r>
              <a:rPr lang="en-US" dirty="0"/>
              <a:t>Performance: Workflows Benchmarking with </a:t>
            </a:r>
            <a:r>
              <a:rPr lang="en-US" dirty="0" err="1"/>
              <a:t>WfBench</a:t>
            </a:r>
            <a:endParaRPr lang="en-US" dirty="0"/>
          </a:p>
        </p:txBody>
      </p:sp>
      <p:sp>
        <p:nvSpPr>
          <p:cNvPr id="3" name="Content Placeholder 2">
            <a:extLst>
              <a:ext uri="{FF2B5EF4-FFF2-40B4-BE49-F238E27FC236}">
                <a16:creationId xmlns:a16="http://schemas.microsoft.com/office/drawing/2014/main" id="{0BDC02D6-7E5E-02D0-06FF-89E713DC865E}"/>
              </a:ext>
            </a:extLst>
          </p:cNvPr>
          <p:cNvSpPr txBox="1">
            <a:spLocks/>
          </p:cNvSpPr>
          <p:nvPr/>
        </p:nvSpPr>
        <p:spPr>
          <a:xfrm>
            <a:off x="314692" y="1326001"/>
            <a:ext cx="5781308" cy="5166874"/>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An effort towards evaluating the various Workflows Management Systems</a:t>
            </a:r>
          </a:p>
          <a:p>
            <a:pPr marL="285750" indent="-285750">
              <a:buFont typeface="Arial" panose="020B0604020202020204" pitchFamily="34" charset="0"/>
              <a:buChar char="•"/>
            </a:pPr>
            <a:r>
              <a:rPr lang="en-US" sz="2400" dirty="0" err="1"/>
              <a:t>WfBench</a:t>
            </a:r>
            <a:r>
              <a:rPr lang="en-US" sz="2400" dirty="0"/>
              <a:t> is a software framework that offers</a:t>
            </a:r>
          </a:p>
          <a:p>
            <a:pPr marL="971550" lvl="1" indent="-285750"/>
            <a:r>
              <a:rPr lang="en-US" sz="2000" dirty="0"/>
              <a:t>A “ground-truth” representation templates of prominent workflows from the community</a:t>
            </a:r>
          </a:p>
          <a:p>
            <a:pPr marL="971550" lvl="1" indent="-285750"/>
            <a:r>
              <a:rPr lang="en-US" sz="2000" dirty="0"/>
              <a:t>A set of “translators” that may translate the templates into desired Workflow System</a:t>
            </a:r>
          </a:p>
          <a:p>
            <a:pPr marL="971550" lvl="1" indent="-285750"/>
            <a:r>
              <a:rPr lang="en-US" sz="2000" dirty="0"/>
              <a:t>A configurable system “stressor” that may configure the resulting workflow tasks across the dimensions of processor / memory / IO intensive</a:t>
            </a:r>
          </a:p>
          <a:p>
            <a:pPr lvl="1" indent="0">
              <a:buNone/>
            </a:pPr>
            <a:endParaRPr lang="en-US" sz="2000" dirty="0"/>
          </a:p>
        </p:txBody>
      </p:sp>
      <p:pic>
        <p:nvPicPr>
          <p:cNvPr id="4" name="Picture 3">
            <a:extLst>
              <a:ext uri="{FF2B5EF4-FFF2-40B4-BE49-F238E27FC236}">
                <a16:creationId xmlns:a16="http://schemas.microsoft.com/office/drawing/2014/main" id="{AE0CD64C-8D1D-345C-7E02-AB6423DF3C04}"/>
              </a:ext>
            </a:extLst>
          </p:cNvPr>
          <p:cNvPicPr>
            <a:picLocks noChangeAspect="1"/>
          </p:cNvPicPr>
          <p:nvPr/>
        </p:nvPicPr>
        <p:blipFill>
          <a:blip r:embed="rId2"/>
          <a:stretch>
            <a:fillRect/>
          </a:stretch>
        </p:blipFill>
        <p:spPr>
          <a:xfrm>
            <a:off x="6096000" y="1493399"/>
            <a:ext cx="5613400" cy="4038600"/>
          </a:xfrm>
          <a:prstGeom prst="rect">
            <a:avLst/>
          </a:prstGeom>
        </p:spPr>
      </p:pic>
      <p:sp>
        <p:nvSpPr>
          <p:cNvPr id="5" name="TextBox 4">
            <a:extLst>
              <a:ext uri="{FF2B5EF4-FFF2-40B4-BE49-F238E27FC236}">
                <a16:creationId xmlns:a16="http://schemas.microsoft.com/office/drawing/2014/main" id="{60FC9D41-23B2-F42A-A024-DC847C479F69}"/>
              </a:ext>
            </a:extLst>
          </p:cNvPr>
          <p:cNvSpPr txBox="1"/>
          <p:nvPr/>
        </p:nvSpPr>
        <p:spPr>
          <a:xfrm>
            <a:off x="6435969" y="5908431"/>
            <a:ext cx="5642891" cy="738664"/>
          </a:xfrm>
          <a:prstGeom prst="rect">
            <a:avLst/>
          </a:prstGeom>
          <a:noFill/>
        </p:spPr>
        <p:txBody>
          <a:bodyPr wrap="none" rtlCol="0">
            <a:spAutoFit/>
          </a:bodyPr>
          <a:lstStyle/>
          <a:p>
            <a:r>
              <a:rPr lang="en-US" sz="1400" dirty="0">
                <a:hlinkClick r:id="rId3"/>
              </a:rPr>
              <a:t>Wfbench: Automated generation of scientific workflow benchmarks</a:t>
            </a:r>
            <a:endParaRPr lang="en-US" sz="1400" dirty="0"/>
          </a:p>
          <a:p>
            <a:r>
              <a:rPr lang="en-US" sz="1400" dirty="0"/>
              <a:t>T Coleman et al - 2022 IEEE/ACM PMBS (SC-W’22)</a:t>
            </a:r>
          </a:p>
          <a:p>
            <a:endParaRPr lang="en-US" sz="1400" dirty="0"/>
          </a:p>
        </p:txBody>
      </p:sp>
    </p:spTree>
    <p:extLst>
      <p:ext uri="{BB962C8B-B14F-4D97-AF65-F5344CB8AC3E}">
        <p14:creationId xmlns:p14="http://schemas.microsoft.com/office/powerpoint/2010/main" val="89929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4444-C051-0B99-D7C7-0E4E3DF9A4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088EFC-823D-F39C-2DE7-3D0B6A1AD537}"/>
              </a:ext>
            </a:extLst>
          </p:cNvPr>
          <p:cNvSpPr>
            <a:spLocks noGrp="1"/>
          </p:cNvSpPr>
          <p:nvPr>
            <p:ph type="title"/>
          </p:nvPr>
        </p:nvSpPr>
        <p:spPr/>
        <p:txBody>
          <a:bodyPr/>
          <a:lstStyle/>
          <a:p>
            <a:r>
              <a:rPr lang="en-US" dirty="0"/>
              <a:t>The People: Workflows Community Initiative</a:t>
            </a:r>
          </a:p>
        </p:txBody>
      </p:sp>
      <p:sp>
        <p:nvSpPr>
          <p:cNvPr id="2" name="TextBox 1">
            <a:extLst>
              <a:ext uri="{FF2B5EF4-FFF2-40B4-BE49-F238E27FC236}">
                <a16:creationId xmlns:a16="http://schemas.microsoft.com/office/drawing/2014/main" id="{CC6E953D-B4D3-0DEA-75C7-D0661A05B170}"/>
              </a:ext>
            </a:extLst>
          </p:cNvPr>
          <p:cNvSpPr txBox="1"/>
          <p:nvPr/>
        </p:nvSpPr>
        <p:spPr>
          <a:xfrm>
            <a:off x="7740717" y="5993394"/>
            <a:ext cx="4156907" cy="369332"/>
          </a:xfrm>
          <a:prstGeom prst="rect">
            <a:avLst/>
          </a:prstGeom>
          <a:noFill/>
          <a:ln>
            <a:solidFill>
              <a:schemeClr val="accent1"/>
            </a:solidFill>
          </a:ln>
        </p:spPr>
        <p:txBody>
          <a:bodyPr wrap="none" rtlCol="0">
            <a:spAutoFit/>
          </a:bodyPr>
          <a:lstStyle/>
          <a:p>
            <a:r>
              <a:rPr lang="en-US" dirty="0"/>
              <a:t>slack: </a:t>
            </a:r>
            <a:r>
              <a:rPr lang="en-US" dirty="0" err="1"/>
              <a:t>workflowscommunity.slack.com</a:t>
            </a:r>
            <a:endParaRPr lang="en-US" dirty="0"/>
          </a:p>
        </p:txBody>
      </p:sp>
      <p:pic>
        <p:nvPicPr>
          <p:cNvPr id="3" name="Picture 2">
            <a:extLst>
              <a:ext uri="{FF2B5EF4-FFF2-40B4-BE49-F238E27FC236}">
                <a16:creationId xmlns:a16="http://schemas.microsoft.com/office/drawing/2014/main" id="{D94EFFE6-24B7-D1A7-792B-6920EB5594D0}"/>
              </a:ext>
            </a:extLst>
          </p:cNvPr>
          <p:cNvPicPr>
            <a:picLocks noChangeAspect="1"/>
          </p:cNvPicPr>
          <p:nvPr/>
        </p:nvPicPr>
        <p:blipFill>
          <a:blip r:embed="rId2"/>
          <a:stretch>
            <a:fillRect/>
          </a:stretch>
        </p:blipFill>
        <p:spPr>
          <a:xfrm>
            <a:off x="5564505" y="1088464"/>
            <a:ext cx="6312803" cy="4681072"/>
          </a:xfrm>
          <a:prstGeom prst="rect">
            <a:avLst/>
          </a:prstGeom>
        </p:spPr>
      </p:pic>
      <p:sp>
        <p:nvSpPr>
          <p:cNvPr id="5" name="Content Placeholder 2">
            <a:extLst>
              <a:ext uri="{FF2B5EF4-FFF2-40B4-BE49-F238E27FC236}">
                <a16:creationId xmlns:a16="http://schemas.microsoft.com/office/drawing/2014/main" id="{F73B3872-345D-56BB-C8B2-DB91085CDA46}"/>
              </a:ext>
            </a:extLst>
          </p:cNvPr>
          <p:cNvSpPr txBox="1">
            <a:spLocks/>
          </p:cNvSpPr>
          <p:nvPr/>
        </p:nvSpPr>
        <p:spPr>
          <a:xfrm>
            <a:off x="115516" y="1100392"/>
            <a:ext cx="5249814" cy="46810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Over 200 registered members from 26 countries</a:t>
            </a:r>
          </a:p>
          <a:p>
            <a:pPr marL="285750" indent="-285750">
              <a:buFont typeface="Arial" panose="020B0604020202020204" pitchFamily="34" charset="0"/>
              <a:buChar char="•"/>
            </a:pPr>
            <a:r>
              <a:rPr lang="en-US" sz="2400" dirty="0"/>
              <a:t>Active discussions around topics like FAIR Workflows, Community engagement, Training, research and employment opportunities</a:t>
            </a:r>
          </a:p>
          <a:p>
            <a:pPr marL="285750" indent="-285750">
              <a:buFont typeface="Arial" panose="020B0604020202020204" pitchFamily="34" charset="0"/>
              <a:buChar char="•"/>
            </a:pPr>
            <a:r>
              <a:rPr lang="en-US" sz="2400" dirty="0"/>
              <a:t>On-line Summit held every year</a:t>
            </a:r>
          </a:p>
          <a:p>
            <a:pPr marL="285750" indent="-285750">
              <a:buFont typeface="Arial" panose="020B0604020202020204" pitchFamily="34" charset="0"/>
              <a:buChar char="•"/>
            </a:pPr>
            <a:r>
              <a:rPr lang="en-US" sz="2400" dirty="0" err="1"/>
              <a:t>BoFs</a:t>
            </a:r>
            <a:r>
              <a:rPr lang="en-US" sz="2400" dirty="0"/>
              <a:t> at prominent conferences such as SC and eScience</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6776A0E-B403-9A12-71B2-C4F8714CB51A}"/>
              </a:ext>
            </a:extLst>
          </p:cNvPr>
          <p:cNvSpPr txBox="1"/>
          <p:nvPr/>
        </p:nvSpPr>
        <p:spPr>
          <a:xfrm>
            <a:off x="4697232" y="5993394"/>
            <a:ext cx="2993127" cy="369332"/>
          </a:xfrm>
          <a:prstGeom prst="rect">
            <a:avLst/>
          </a:prstGeom>
          <a:noFill/>
          <a:ln>
            <a:solidFill>
              <a:schemeClr val="accent1"/>
            </a:solidFill>
          </a:ln>
        </p:spPr>
        <p:txBody>
          <a:bodyPr wrap="none" rtlCol="0">
            <a:spAutoFit/>
          </a:bodyPr>
          <a:lstStyle/>
          <a:p>
            <a:r>
              <a:rPr lang="en-US" dirty="0"/>
              <a:t>web: </a:t>
            </a:r>
            <a:r>
              <a:rPr lang="en-US" dirty="0" err="1"/>
              <a:t>workflows.community</a:t>
            </a:r>
            <a:endParaRPr lang="en-US" dirty="0"/>
          </a:p>
        </p:txBody>
      </p:sp>
    </p:spTree>
    <p:extLst>
      <p:ext uri="{BB962C8B-B14F-4D97-AF65-F5344CB8AC3E}">
        <p14:creationId xmlns:p14="http://schemas.microsoft.com/office/powerpoint/2010/main" val="187600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rough definition: Workflow that runs over a geographically &amp; administratively distributed systems.</a:t>
            </a:r>
          </a:p>
          <a:p>
            <a:pPr marL="285750" indent="-285750">
              <a:buFont typeface="Arial" panose="020B0604020202020204" pitchFamily="34" charset="0"/>
              <a:buChar char="•"/>
            </a:pPr>
            <a:r>
              <a:rPr lang="en-US" sz="2400" dirty="0"/>
              <a:t>Mostly an unconquered territory resulting in ad-hoc approaches</a:t>
            </a:r>
          </a:p>
          <a:p>
            <a:pPr marL="285750" indent="-285750">
              <a:buFont typeface="Arial" panose="020B0604020202020204" pitchFamily="34" charset="0"/>
              <a:buChar char="•"/>
            </a:pPr>
            <a:r>
              <a:rPr lang="en-US" sz="2400" dirty="0"/>
              <a:t>No workflow systems developed from scratch to handle Distributed Workflows</a:t>
            </a:r>
          </a:p>
          <a:p>
            <a:pPr marL="285750" indent="-285750">
              <a:buFont typeface="Arial" panose="020B0604020202020204" pitchFamily="34" charset="0"/>
              <a:buChar char="•"/>
            </a:pPr>
            <a:r>
              <a:rPr lang="en-US" sz="2400" dirty="0"/>
              <a:t>Human in the loop: manually move data to target location for postprocessing</a:t>
            </a:r>
          </a:p>
          <a:p>
            <a:pPr marL="285750" indent="-285750">
              <a:buFont typeface="Arial" panose="020B0604020202020204" pitchFamily="34" charset="0"/>
              <a:buChar char="•"/>
            </a:pPr>
            <a:r>
              <a:rPr lang="en-US" sz="2400" dirty="0"/>
              <a:t>Service based systems that expose their capabilities via REST APIs such as NERSC super-facilities API</a:t>
            </a:r>
          </a:p>
        </p:txBody>
      </p:sp>
    </p:spTree>
    <p:extLst>
      <p:ext uri="{BB962C8B-B14F-4D97-AF65-F5344CB8AC3E}">
        <p14:creationId xmlns:p14="http://schemas.microsoft.com/office/powerpoint/2010/main" val="183396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A20E-6787-D9B5-B905-24472F252651}"/>
              </a:ext>
            </a:extLst>
          </p:cNvPr>
          <p:cNvSpPr>
            <a:spLocks noGrp="1"/>
          </p:cNvSpPr>
          <p:nvPr>
            <p:ph type="title"/>
          </p:nvPr>
        </p:nvSpPr>
        <p:spPr/>
        <p:txBody>
          <a:bodyPr/>
          <a:lstStyle/>
          <a:p>
            <a:r>
              <a:rPr lang="en-US" dirty="0"/>
              <a:t>Distributed Workflows Efforts in Modern Times</a:t>
            </a:r>
          </a:p>
        </p:txBody>
      </p:sp>
      <p:pic>
        <p:nvPicPr>
          <p:cNvPr id="3" name="Picture 2">
            <a:extLst>
              <a:ext uri="{FF2B5EF4-FFF2-40B4-BE49-F238E27FC236}">
                <a16:creationId xmlns:a16="http://schemas.microsoft.com/office/drawing/2014/main" id="{536B5A68-4CF6-B071-D623-3F1067D1DCBB}"/>
              </a:ext>
            </a:extLst>
          </p:cNvPr>
          <p:cNvPicPr>
            <a:picLocks noChangeAspect="1"/>
          </p:cNvPicPr>
          <p:nvPr/>
        </p:nvPicPr>
        <p:blipFill>
          <a:blip r:embed="rId2"/>
          <a:stretch>
            <a:fillRect/>
          </a:stretch>
        </p:blipFill>
        <p:spPr>
          <a:xfrm>
            <a:off x="2276856" y="4848423"/>
            <a:ext cx="7165848" cy="1980731"/>
          </a:xfrm>
          <a:prstGeom prst="rect">
            <a:avLst/>
          </a:prstGeom>
        </p:spPr>
      </p:pic>
      <p:pic>
        <p:nvPicPr>
          <p:cNvPr id="4" name="Picture 3">
            <a:extLst>
              <a:ext uri="{FF2B5EF4-FFF2-40B4-BE49-F238E27FC236}">
                <a16:creationId xmlns:a16="http://schemas.microsoft.com/office/drawing/2014/main" id="{697AA138-E005-EF4B-2ACF-08EAF78407DE}"/>
              </a:ext>
            </a:extLst>
          </p:cNvPr>
          <p:cNvPicPr>
            <a:picLocks noChangeAspect="1"/>
          </p:cNvPicPr>
          <p:nvPr/>
        </p:nvPicPr>
        <p:blipFill>
          <a:blip r:embed="rId3"/>
          <a:stretch>
            <a:fillRect/>
          </a:stretch>
        </p:blipFill>
        <p:spPr>
          <a:xfrm>
            <a:off x="5580140" y="1067831"/>
            <a:ext cx="6297168" cy="3648218"/>
          </a:xfrm>
          <a:prstGeom prst="rect">
            <a:avLst/>
          </a:prstGeom>
        </p:spPr>
      </p:pic>
      <p:pic>
        <p:nvPicPr>
          <p:cNvPr id="5" name="Picture 4">
            <a:extLst>
              <a:ext uri="{FF2B5EF4-FFF2-40B4-BE49-F238E27FC236}">
                <a16:creationId xmlns:a16="http://schemas.microsoft.com/office/drawing/2014/main" id="{36102BB3-6AB8-AE0F-B83E-1856D7F147C4}"/>
              </a:ext>
            </a:extLst>
          </p:cNvPr>
          <p:cNvPicPr>
            <a:picLocks noChangeAspect="1"/>
          </p:cNvPicPr>
          <p:nvPr/>
        </p:nvPicPr>
        <p:blipFill>
          <a:blip r:embed="rId4"/>
          <a:stretch>
            <a:fillRect/>
          </a:stretch>
        </p:blipFill>
        <p:spPr>
          <a:xfrm>
            <a:off x="0" y="1297677"/>
            <a:ext cx="2166424" cy="3881968"/>
          </a:xfrm>
          <a:prstGeom prst="rect">
            <a:avLst/>
          </a:prstGeom>
        </p:spPr>
      </p:pic>
      <p:pic>
        <p:nvPicPr>
          <p:cNvPr id="6" name="Picture 5">
            <a:extLst>
              <a:ext uri="{FF2B5EF4-FFF2-40B4-BE49-F238E27FC236}">
                <a16:creationId xmlns:a16="http://schemas.microsoft.com/office/drawing/2014/main" id="{557C5FA1-8173-AF9A-D183-76E4E26AA456}"/>
              </a:ext>
            </a:extLst>
          </p:cNvPr>
          <p:cNvPicPr>
            <a:picLocks noChangeAspect="1"/>
          </p:cNvPicPr>
          <p:nvPr/>
        </p:nvPicPr>
        <p:blipFill>
          <a:blip r:embed="rId5"/>
          <a:stretch>
            <a:fillRect/>
          </a:stretch>
        </p:blipFill>
        <p:spPr>
          <a:xfrm>
            <a:off x="2276856" y="1067831"/>
            <a:ext cx="3136977" cy="3035266"/>
          </a:xfrm>
          <a:prstGeom prst="rect">
            <a:avLst/>
          </a:prstGeom>
        </p:spPr>
      </p:pic>
    </p:spTree>
    <p:extLst>
      <p:ext uri="{BB962C8B-B14F-4D97-AF65-F5344CB8AC3E}">
        <p14:creationId xmlns:p14="http://schemas.microsoft.com/office/powerpoint/2010/main" val="411257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 in a user would view a computer located in any of the DOE facility as easily accessible as the one on their desk or even in their pocket.</a:t>
            </a:r>
          </a:p>
          <a:p>
            <a:r>
              <a:rPr lang="en-US" sz="2400" dirty="0"/>
              <a:t>Workflows are poised to play a crucial role in the enablement of this vision.</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Thanks to Profs. </a:t>
            </a:r>
            <a:r>
              <a:rPr lang="en-US" dirty="0" err="1"/>
              <a:t>Tsotras</a:t>
            </a:r>
            <a:r>
              <a:rPr lang="en-US" dirty="0"/>
              <a:t> (UCR), </a:t>
            </a:r>
            <a:r>
              <a:rPr lang="en-US" dirty="0" err="1"/>
              <a:t>Eldawy</a:t>
            </a:r>
            <a:r>
              <a:rPr lang="en-US" dirty="0"/>
              <a:t>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here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2" y="1679078"/>
            <a:ext cx="5941253" cy="38344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Administered by different teams resulting in different access policies</a:t>
            </a:r>
          </a:p>
          <a:p>
            <a:pPr marL="285750" indent="-285750">
              <a:buFont typeface="Arial" panose="020B0604020202020204" pitchFamily="34" charset="0"/>
              <a:buChar char="•"/>
            </a:pPr>
            <a:r>
              <a:rPr lang="en-US" sz="2400" dirty="0"/>
              <a:t>Different resource managers: SLURM, PBS, Cobalt etc.</a:t>
            </a:r>
          </a:p>
          <a:p>
            <a:pPr marL="285750" indent="-285750">
              <a:buFont typeface="Arial" panose="020B0604020202020204" pitchFamily="34" charset="0"/>
              <a:buChar char="•"/>
            </a:pPr>
            <a:r>
              <a:rPr lang="en-US" sz="2400" dirty="0"/>
              <a:t>Different queuing policies, directory structures</a:t>
            </a:r>
          </a:p>
          <a:p>
            <a:pPr marL="285750" indent="-285750">
              <a:buFont typeface="Arial" panose="020B0604020202020204" pitchFamily="34" charset="0"/>
              <a:buChar char="•"/>
            </a:pPr>
            <a:r>
              <a:rPr lang="en-US" sz="2400" dirty="0"/>
              <a:t>Opportunity: Develop an API that abstract away the heterogeneity of the underlying job schedulers</a:t>
            </a:r>
          </a:p>
        </p:txBody>
      </p:sp>
      <p:sp>
        <p:nvSpPr>
          <p:cNvPr id="4" name="TextBox 3">
            <a:extLst>
              <a:ext uri="{FF2B5EF4-FFF2-40B4-BE49-F238E27FC236}">
                <a16:creationId xmlns:a16="http://schemas.microsoft.com/office/drawing/2014/main" id="{BF222D4C-A587-3420-4D5F-1B26B910E3D9}"/>
              </a:ext>
            </a:extLst>
          </p:cNvPr>
          <p:cNvSpPr txBox="1"/>
          <p:nvPr/>
        </p:nvSpPr>
        <p:spPr>
          <a:xfrm>
            <a:off x="5414183" y="5985121"/>
            <a:ext cx="6777817" cy="738664"/>
          </a:xfrm>
          <a:prstGeom prst="rect">
            <a:avLst/>
          </a:prstGeom>
          <a:noFill/>
        </p:spPr>
        <p:txBody>
          <a:bodyPr wrap="none" rtlCol="0">
            <a:spAutoFit/>
          </a:bodyPr>
          <a:lstStyle/>
          <a:p>
            <a:r>
              <a:rPr lang="en-US" sz="1400" dirty="0">
                <a:hlinkClick r:id="rId2"/>
              </a:rPr>
              <a:t>PSI/J: A portable interface for submitting, monitoring, and managing jobs</a:t>
            </a:r>
            <a:endParaRPr lang="en-US" sz="1400" dirty="0"/>
          </a:p>
          <a:p>
            <a:r>
              <a:rPr lang="en-US" sz="1400" dirty="0"/>
              <a:t>M </a:t>
            </a:r>
            <a:r>
              <a:rPr lang="en-US" sz="1400" dirty="0" err="1"/>
              <a:t>Hategan-Marandiuc</a:t>
            </a:r>
            <a:r>
              <a:rPr lang="en-US" sz="1400" dirty="0"/>
              <a:t> et al - 2023 IEEE 19th International Conference on e-Science</a:t>
            </a:r>
          </a:p>
          <a:p>
            <a:endParaRPr lang="en-US" sz="1400" dirty="0"/>
          </a:p>
        </p:txBody>
      </p:sp>
      <p:pic>
        <p:nvPicPr>
          <p:cNvPr id="5" name="Picture 4">
            <a:extLst>
              <a:ext uri="{FF2B5EF4-FFF2-40B4-BE49-F238E27FC236}">
                <a16:creationId xmlns:a16="http://schemas.microsoft.com/office/drawing/2014/main" id="{030568F5-1ABE-3718-73C0-CD6D1B6233BA}"/>
              </a:ext>
            </a:extLst>
          </p:cNvPr>
          <p:cNvPicPr>
            <a:picLocks noChangeAspect="1"/>
          </p:cNvPicPr>
          <p:nvPr/>
        </p:nvPicPr>
        <p:blipFill>
          <a:blip r:embed="rId3"/>
          <a:stretch>
            <a:fillRect/>
          </a:stretch>
        </p:blipFill>
        <p:spPr>
          <a:xfrm>
            <a:off x="6382750" y="2146300"/>
            <a:ext cx="5727700" cy="2565400"/>
          </a:xfrm>
          <a:prstGeom prst="rect">
            <a:avLst/>
          </a:prstGeom>
        </p:spPr>
      </p:pic>
    </p:spTree>
    <p:extLst>
      <p:ext uri="{BB962C8B-B14F-4D97-AF65-F5344CB8AC3E}">
        <p14:creationId xmlns:p14="http://schemas.microsoft.com/office/powerpoint/2010/main" val="3248047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many-folds increase in cyber threats</a:t>
            </a:r>
          </a:p>
          <a:p>
            <a:pPr marL="285750" indent="-285750">
              <a:buFont typeface="Arial" panose="020B0604020202020204" pitchFamily="34" charset="0"/>
              <a:buChar char="•"/>
            </a:pPr>
            <a:r>
              <a:rPr lang="en-US" sz="2400" dirty="0"/>
              <a:t>Firewalls and network security policies have become strict</a:t>
            </a:r>
          </a:p>
          <a:p>
            <a:pPr marL="285750" indent="-285750">
              <a:buFont typeface="Arial" panose="020B0604020202020204" pitchFamily="34" charset="0"/>
              <a:buChar char="•"/>
            </a:pPr>
            <a:r>
              <a:rPr lang="en-US" sz="2400" dirty="0"/>
              <a:t>Multi-factor authentication has become a norm</a:t>
            </a:r>
          </a:p>
          <a:p>
            <a:pPr marL="285750" indent="-285750">
              <a:buFont typeface="Arial" panose="020B0604020202020204" pitchFamily="34" charset="0"/>
              <a:buChar char="•"/>
            </a:pPr>
            <a:r>
              <a:rPr lang="en-US" sz="2400" dirty="0"/>
              <a:t>User agreements are much stricter</a:t>
            </a:r>
          </a:p>
          <a:p>
            <a:pPr marL="285750" indent="-285750">
              <a:buFont typeface="Arial" panose="020B0604020202020204" pitchFamily="34" charset="0"/>
              <a:buChar char="•"/>
            </a:pPr>
            <a:r>
              <a:rPr lang="en-US" sz="2400" dirty="0"/>
              <a:t>Institutional policies on sensitive data, export-controlled artefacts</a:t>
            </a:r>
          </a:p>
          <a:p>
            <a:pPr marL="285750" indent="-285750">
              <a:buFont typeface="Arial" panose="020B0604020202020204" pitchFamily="34" charset="0"/>
              <a:buChar char="•"/>
            </a:pPr>
            <a:r>
              <a:rPr lang="en-US" sz="2400" dirty="0"/>
              <a:t>Subtle bandwidth throttling over external networks</a:t>
            </a:r>
          </a:p>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Leverage shared data infrastructure such as message-based systems, share filesystems, distributed frameworks</a:t>
            </a:r>
          </a:p>
        </p:txBody>
      </p:sp>
    </p:spTree>
    <p:extLst>
      <p:ext uri="{BB962C8B-B14F-4D97-AF65-F5344CB8AC3E}">
        <p14:creationId xmlns:p14="http://schemas.microsoft.com/office/powerpoint/2010/main" val="296613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flexibly, portably and efficiently?</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C37C9-444F-DFA2-A7C2-651D9F435129}"/>
              </a:ext>
            </a:extLst>
          </p:cNvPr>
          <p:cNvPicPr>
            <a:picLocks noChangeAspect="1"/>
          </p:cNvPicPr>
          <p:nvPr/>
        </p:nvPicPr>
        <p:blipFill>
          <a:blip r:embed="rId2"/>
          <a:stretch>
            <a:fillRect/>
          </a:stretch>
        </p:blipFill>
        <p:spPr>
          <a:xfrm>
            <a:off x="7436900" y="-6350"/>
            <a:ext cx="4762861" cy="3554222"/>
          </a:xfrm>
          <a:prstGeom prst="rect">
            <a:avLst/>
          </a:prstGeom>
          <a:noFill/>
        </p:spPr>
      </p:pic>
      <p:pic>
        <p:nvPicPr>
          <p:cNvPr id="4" name="Content Placeholder 4">
            <a:extLst>
              <a:ext uri="{FF2B5EF4-FFF2-40B4-BE49-F238E27FC236}">
                <a16:creationId xmlns:a16="http://schemas.microsoft.com/office/drawing/2014/main" id="{F52863C0-1B36-3FDE-C91D-2282929C06A8}"/>
              </a:ext>
            </a:extLst>
          </p:cNvPr>
          <p:cNvPicPr>
            <a:picLocks noChangeAspect="1"/>
          </p:cNvPicPr>
          <p:nvPr/>
        </p:nvPicPr>
        <p:blipFill>
          <a:blip r:embed="rId3"/>
          <a:stretch>
            <a:fillRect/>
          </a:stretch>
        </p:blipFill>
        <p:spPr>
          <a:xfrm>
            <a:off x="7296912" y="3852036"/>
            <a:ext cx="4867959" cy="3005965"/>
          </a:xfrm>
          <a:prstGeom prst="rect">
            <a:avLst/>
          </a:prstGeom>
          <a:noFill/>
        </p:spPr>
      </p:pic>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a:xfrm>
            <a:off x="314693" y="365125"/>
            <a:ext cx="7226138" cy="1006475"/>
          </a:xfrm>
        </p:spPr>
        <p:txBody>
          <a:bodyPr wrap="square" anchor="t">
            <a:normAutofit/>
          </a:bodyPr>
          <a:lstStyle/>
          <a:p>
            <a:r>
              <a:rPr lang="en-US" sz="2200" dirty="0"/>
              <a:t>Exploration of GNU-Parallel as a Viable Parallelization for HPC Workflows on Frontier and Perlmutter</a:t>
            </a:r>
          </a:p>
        </p:txBody>
      </p:sp>
      <p:sp>
        <p:nvSpPr>
          <p:cNvPr id="12" name="Text Placeholder 5">
            <a:extLst>
              <a:ext uri="{FF2B5EF4-FFF2-40B4-BE49-F238E27FC236}">
                <a16:creationId xmlns:a16="http://schemas.microsoft.com/office/drawing/2014/main" id="{0C3E2A6E-E0BA-9CBA-9A74-0E23DDD809E2}"/>
              </a:ext>
            </a:extLst>
          </p:cNvPr>
          <p:cNvSpPr>
            <a:spLocks noGrp="1"/>
          </p:cNvSpPr>
          <p:nvPr>
            <p:ph type="body" sz="quarter" idx="12"/>
          </p:nvPr>
        </p:nvSpPr>
        <p:spPr>
          <a:xfrm>
            <a:off x="314693" y="1088136"/>
            <a:ext cx="6762763" cy="885210"/>
          </a:xfrm>
        </p:spPr>
        <p:txBody>
          <a:bodyPr anchor="t"/>
          <a:lstStyle/>
          <a:p>
            <a:r>
              <a:rPr lang="en-US" sz="1800" dirty="0"/>
              <a:t>GNU Parallel integrates well within an HPC environment via simple shell scripts forming a viable and scalable tool to run tasks in parallel over HPC systems</a:t>
            </a:r>
          </a:p>
          <a:p>
            <a:endParaRPr lang="en-US" sz="1800" dirty="0"/>
          </a:p>
        </p:txBody>
      </p:sp>
      <p:sp>
        <p:nvSpPr>
          <p:cNvPr id="6" name="TextBox 5">
            <a:extLst>
              <a:ext uri="{FF2B5EF4-FFF2-40B4-BE49-F238E27FC236}">
                <a16:creationId xmlns:a16="http://schemas.microsoft.com/office/drawing/2014/main" id="{8FCB0752-F1F3-375C-5937-7379AB380DD1}"/>
              </a:ext>
            </a:extLst>
          </p:cNvPr>
          <p:cNvSpPr txBox="1"/>
          <p:nvPr/>
        </p:nvSpPr>
        <p:spPr>
          <a:xfrm>
            <a:off x="27129" y="5687568"/>
            <a:ext cx="6693408" cy="738664"/>
          </a:xfrm>
          <a:prstGeom prst="rect">
            <a:avLst/>
          </a:prstGeom>
          <a:noFill/>
        </p:spPr>
        <p:txBody>
          <a:bodyPr wrap="square" rtlCol="0">
            <a:spAutoFit/>
          </a:bodyPr>
          <a:lstStyle/>
          <a:p>
            <a:r>
              <a:rPr lang="en-US" sz="1400" dirty="0"/>
              <a:t>K. Maheshwari et al, 2025. Enabling Low-Overhead HT-HPC Workflows at Extreme Scale using GNU Parallel. In Proceedings of the SC '24 Workshops (SC-W '24). </a:t>
            </a:r>
            <a:r>
              <a:rPr lang="en-US" sz="1400" dirty="0" err="1"/>
              <a:t>doi.org</a:t>
            </a:r>
            <a:r>
              <a:rPr lang="en-US" sz="1400" dirty="0"/>
              <a:t>/10.1109/SCW63240.2024.00257</a:t>
            </a:r>
          </a:p>
        </p:txBody>
      </p:sp>
      <p:pic>
        <p:nvPicPr>
          <p:cNvPr id="7" name="Picture 6">
            <a:extLst>
              <a:ext uri="{FF2B5EF4-FFF2-40B4-BE49-F238E27FC236}">
                <a16:creationId xmlns:a16="http://schemas.microsoft.com/office/drawing/2014/main" id="{92F948C1-2D74-251B-8F83-3D1FF76F0338}"/>
              </a:ext>
            </a:extLst>
          </p:cNvPr>
          <p:cNvPicPr>
            <a:picLocks noChangeAspect="1"/>
          </p:cNvPicPr>
          <p:nvPr/>
        </p:nvPicPr>
        <p:blipFill>
          <a:blip r:embed="rId4"/>
          <a:stretch>
            <a:fillRect/>
          </a:stretch>
        </p:blipFill>
        <p:spPr>
          <a:xfrm>
            <a:off x="58661" y="1937816"/>
            <a:ext cx="7302259" cy="3566872"/>
          </a:xfrm>
          <a:prstGeom prst="rect">
            <a:avLst/>
          </a:prstGeom>
        </p:spPr>
      </p:pic>
    </p:spTree>
    <p:extLst>
      <p:ext uri="{BB962C8B-B14F-4D97-AF65-F5344CB8AC3E}">
        <p14:creationId xmlns:p14="http://schemas.microsoft.com/office/powerpoint/2010/main" val="3140298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69DE-8D8E-722C-7F37-67328835F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6D356-C845-6E05-2D4F-FA0668F872D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Future-I: ExaWorks: Workflows in the Exascale Era</a:t>
            </a:r>
          </a:p>
        </p:txBody>
      </p:sp>
      <p:pic>
        <p:nvPicPr>
          <p:cNvPr id="8" name="Picture 7">
            <a:extLst>
              <a:ext uri="{FF2B5EF4-FFF2-40B4-BE49-F238E27FC236}">
                <a16:creationId xmlns:a16="http://schemas.microsoft.com/office/drawing/2014/main" id="{8F86D712-9821-BB02-FDCB-B2D4CF464D80}"/>
              </a:ext>
            </a:extLst>
          </p:cNvPr>
          <p:cNvPicPr>
            <a:picLocks noChangeAspect="1"/>
          </p:cNvPicPr>
          <p:nvPr/>
        </p:nvPicPr>
        <p:blipFill>
          <a:blip r:embed="rId2"/>
          <a:stretch>
            <a:fillRect/>
          </a:stretch>
        </p:blipFill>
        <p:spPr>
          <a:xfrm>
            <a:off x="9020198" y="4572503"/>
            <a:ext cx="3171802" cy="1517390"/>
          </a:xfrm>
          <a:prstGeom prst="rect">
            <a:avLst/>
          </a:prstGeom>
        </p:spPr>
      </p:pic>
      <p:pic>
        <p:nvPicPr>
          <p:cNvPr id="9" name="Picture 8">
            <a:extLst>
              <a:ext uri="{FF2B5EF4-FFF2-40B4-BE49-F238E27FC236}">
                <a16:creationId xmlns:a16="http://schemas.microsoft.com/office/drawing/2014/main" id="{0946CF21-E4AE-60A0-DEA0-5EFE06B0B635}"/>
              </a:ext>
            </a:extLst>
          </p:cNvPr>
          <p:cNvPicPr>
            <a:picLocks noChangeAspect="1"/>
          </p:cNvPicPr>
          <p:nvPr/>
        </p:nvPicPr>
        <p:blipFill>
          <a:blip r:embed="rId3"/>
          <a:stretch>
            <a:fillRect/>
          </a:stretch>
        </p:blipFill>
        <p:spPr>
          <a:xfrm>
            <a:off x="353280" y="2185915"/>
            <a:ext cx="7429500" cy="2794000"/>
          </a:xfrm>
          <a:prstGeom prst="rect">
            <a:avLst/>
          </a:prstGeom>
        </p:spPr>
      </p:pic>
      <p:sp>
        <p:nvSpPr>
          <p:cNvPr id="10" name="TextBox 9">
            <a:extLst>
              <a:ext uri="{FF2B5EF4-FFF2-40B4-BE49-F238E27FC236}">
                <a16:creationId xmlns:a16="http://schemas.microsoft.com/office/drawing/2014/main" id="{84DC0F64-D232-344B-F43A-B5AFCDA58E0B}"/>
              </a:ext>
            </a:extLst>
          </p:cNvPr>
          <p:cNvSpPr txBox="1"/>
          <p:nvPr/>
        </p:nvSpPr>
        <p:spPr>
          <a:xfrm>
            <a:off x="4950633" y="6262042"/>
            <a:ext cx="6856491" cy="461665"/>
          </a:xfrm>
          <a:prstGeom prst="rect">
            <a:avLst/>
          </a:prstGeom>
          <a:noFill/>
        </p:spPr>
        <p:txBody>
          <a:bodyPr wrap="square" rtlCol="0">
            <a:spAutoFit/>
          </a:bodyPr>
          <a:lstStyle/>
          <a:p>
            <a:r>
              <a:rPr lang="en-US" sz="1200" dirty="0" err="1"/>
              <a:t>ExaWorks</a:t>
            </a:r>
            <a:r>
              <a:rPr lang="en-US" sz="1200" dirty="0"/>
              <a:t> software development kit: a robust and scalable collection of interoperable workflows technologies, M </a:t>
            </a:r>
            <a:r>
              <a:rPr lang="en-US" sz="1200" dirty="0" err="1"/>
              <a:t>Turilli</a:t>
            </a:r>
            <a:r>
              <a:rPr lang="en-US" sz="1200" dirty="0"/>
              <a:t> et al - Frontiers in High Performance Computing, 2024</a:t>
            </a:r>
          </a:p>
        </p:txBody>
      </p:sp>
      <p:sp>
        <p:nvSpPr>
          <p:cNvPr id="11" name="TextBox 10">
            <a:extLst>
              <a:ext uri="{FF2B5EF4-FFF2-40B4-BE49-F238E27FC236}">
                <a16:creationId xmlns:a16="http://schemas.microsoft.com/office/drawing/2014/main" id="{89B06529-77CB-1E8F-C74F-9CEAB6D78B99}"/>
              </a:ext>
            </a:extLst>
          </p:cNvPr>
          <p:cNvSpPr txBox="1"/>
          <p:nvPr/>
        </p:nvSpPr>
        <p:spPr>
          <a:xfrm>
            <a:off x="7623040" y="2276500"/>
            <a:ext cx="4472283" cy="1477328"/>
          </a:xfrm>
          <a:prstGeom prst="rect">
            <a:avLst/>
          </a:prstGeom>
          <a:noFill/>
        </p:spPr>
        <p:txBody>
          <a:bodyPr wrap="square" rtlCol="0">
            <a:spAutoFit/>
          </a:bodyPr>
          <a:lstStyle/>
          <a:p>
            <a:r>
              <a:rPr lang="en-US" dirty="0"/>
              <a:t>The </a:t>
            </a:r>
            <a:r>
              <a:rPr lang="en-US" dirty="0" err="1"/>
              <a:t>Exaworks</a:t>
            </a:r>
            <a:r>
              <a:rPr lang="en-US" dirty="0"/>
              <a:t> Software Development</a:t>
            </a:r>
          </a:p>
          <a:p>
            <a:r>
              <a:rPr lang="en-US" dirty="0"/>
              <a:t>Kit is a curated collection of workflow technologies engineered following current best practices and specifically designed to work on HPC platforms. </a:t>
            </a:r>
          </a:p>
        </p:txBody>
      </p:sp>
    </p:spTree>
    <p:extLst>
      <p:ext uri="{BB962C8B-B14F-4D97-AF65-F5344CB8AC3E}">
        <p14:creationId xmlns:p14="http://schemas.microsoft.com/office/powerpoint/2010/main" val="3804705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478C-5E56-47C7-4764-4DAF4E40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61F02-2335-D3B6-874F-751648741DCB}"/>
              </a:ext>
            </a:extLst>
          </p:cNvPr>
          <p:cNvSpPr>
            <a:spLocks noGrp="1"/>
          </p:cNvSpPr>
          <p:nvPr>
            <p:ph type="title"/>
          </p:nvPr>
        </p:nvSpPr>
        <p:spPr/>
        <p:txBody>
          <a:bodyPr/>
          <a:lstStyle/>
          <a:p>
            <a:r>
              <a:rPr lang="en-US" dirty="0"/>
              <a:t>Future-II: Quantum-HPC Integration via Distributed Workflows</a:t>
            </a:r>
          </a:p>
        </p:txBody>
      </p:sp>
      <p:pic>
        <p:nvPicPr>
          <p:cNvPr id="4" name="Picture 3">
            <a:extLst>
              <a:ext uri="{FF2B5EF4-FFF2-40B4-BE49-F238E27FC236}">
                <a16:creationId xmlns:a16="http://schemas.microsoft.com/office/drawing/2014/main" id="{20593D61-B559-1D48-B201-A815515FAE5A}"/>
              </a:ext>
            </a:extLst>
          </p:cNvPr>
          <p:cNvPicPr>
            <a:picLocks noChangeAspect="1"/>
          </p:cNvPicPr>
          <p:nvPr/>
        </p:nvPicPr>
        <p:blipFill>
          <a:blip r:embed="rId2"/>
          <a:stretch>
            <a:fillRect/>
          </a:stretch>
        </p:blipFill>
        <p:spPr>
          <a:xfrm>
            <a:off x="8169244" y="4687431"/>
            <a:ext cx="3886200" cy="2012086"/>
          </a:xfrm>
          <a:prstGeom prst="rect">
            <a:avLst/>
          </a:prstGeom>
        </p:spPr>
      </p:pic>
      <p:pic>
        <p:nvPicPr>
          <p:cNvPr id="5" name="Picture 4">
            <a:extLst>
              <a:ext uri="{FF2B5EF4-FFF2-40B4-BE49-F238E27FC236}">
                <a16:creationId xmlns:a16="http://schemas.microsoft.com/office/drawing/2014/main" id="{65900539-A8AF-7CE1-46DE-CA631BFF4BBC}"/>
              </a:ext>
            </a:extLst>
          </p:cNvPr>
          <p:cNvPicPr>
            <a:picLocks noChangeAspect="1"/>
          </p:cNvPicPr>
          <p:nvPr/>
        </p:nvPicPr>
        <p:blipFill>
          <a:blip r:embed="rId3"/>
          <a:stretch>
            <a:fillRect/>
          </a:stretch>
        </p:blipFill>
        <p:spPr>
          <a:xfrm>
            <a:off x="3132499" y="5334024"/>
            <a:ext cx="4669199" cy="1437919"/>
          </a:xfrm>
          <a:prstGeom prst="rect">
            <a:avLst/>
          </a:prstGeom>
        </p:spPr>
      </p:pic>
      <p:pic>
        <p:nvPicPr>
          <p:cNvPr id="6" name="Picture 5">
            <a:extLst>
              <a:ext uri="{FF2B5EF4-FFF2-40B4-BE49-F238E27FC236}">
                <a16:creationId xmlns:a16="http://schemas.microsoft.com/office/drawing/2014/main" id="{EDE37A1A-C7D8-D1D2-18D1-1C267F2532F4}"/>
              </a:ext>
            </a:extLst>
          </p:cNvPr>
          <p:cNvPicPr>
            <a:picLocks noChangeAspect="1"/>
          </p:cNvPicPr>
          <p:nvPr/>
        </p:nvPicPr>
        <p:blipFill>
          <a:blip r:embed="rId4"/>
          <a:stretch>
            <a:fillRect/>
          </a:stretch>
        </p:blipFill>
        <p:spPr>
          <a:xfrm>
            <a:off x="6682401" y="2664476"/>
            <a:ext cx="5373043" cy="1614560"/>
          </a:xfrm>
          <a:prstGeom prst="rect">
            <a:avLst/>
          </a:prstGeom>
        </p:spPr>
      </p:pic>
      <p:pic>
        <p:nvPicPr>
          <p:cNvPr id="7" name="Picture 6">
            <a:extLst>
              <a:ext uri="{FF2B5EF4-FFF2-40B4-BE49-F238E27FC236}">
                <a16:creationId xmlns:a16="http://schemas.microsoft.com/office/drawing/2014/main" id="{6057B027-31EB-F3C6-98CB-7AA79A9FA158}"/>
              </a:ext>
            </a:extLst>
          </p:cNvPr>
          <p:cNvPicPr>
            <a:picLocks noChangeAspect="1"/>
          </p:cNvPicPr>
          <p:nvPr/>
        </p:nvPicPr>
        <p:blipFill>
          <a:blip r:embed="rId5"/>
          <a:stretch>
            <a:fillRect/>
          </a:stretch>
        </p:blipFill>
        <p:spPr>
          <a:xfrm>
            <a:off x="4063289" y="1181519"/>
            <a:ext cx="2715982" cy="3951789"/>
          </a:xfrm>
          <a:prstGeom prst="rect">
            <a:avLst/>
          </a:prstGeom>
        </p:spPr>
      </p:pic>
      <p:sp>
        <p:nvSpPr>
          <p:cNvPr id="8" name="TextBox 7">
            <a:extLst>
              <a:ext uri="{FF2B5EF4-FFF2-40B4-BE49-F238E27FC236}">
                <a16:creationId xmlns:a16="http://schemas.microsoft.com/office/drawing/2014/main" id="{4EF423FB-8DD5-3D55-C91B-4160356C44CC}"/>
              </a:ext>
            </a:extLst>
          </p:cNvPr>
          <p:cNvSpPr txBox="1"/>
          <p:nvPr/>
        </p:nvSpPr>
        <p:spPr>
          <a:xfrm>
            <a:off x="703377" y="2656106"/>
            <a:ext cx="3477234" cy="2031325"/>
          </a:xfrm>
          <a:prstGeom prst="rect">
            <a:avLst/>
          </a:prstGeom>
          <a:noFill/>
        </p:spPr>
        <p:txBody>
          <a:bodyPr wrap="none" rtlCol="0">
            <a:spAutoFit/>
          </a:bodyPr>
          <a:lstStyle/>
          <a:p>
            <a:r>
              <a:rPr lang="en-US" dirty="0"/>
              <a:t>Quantum processors are</a:t>
            </a:r>
          </a:p>
          <a:p>
            <a:r>
              <a:rPr lang="en-US" dirty="0"/>
              <a:t>likely to supplement HPC a la</a:t>
            </a:r>
          </a:p>
          <a:p>
            <a:r>
              <a:rPr lang="en-US" dirty="0"/>
              <a:t>GPUs; resulting in an ecosystem</a:t>
            </a:r>
          </a:p>
          <a:p>
            <a:r>
              <a:rPr lang="en-US" dirty="0"/>
              <a:t>where coordination and </a:t>
            </a:r>
          </a:p>
          <a:p>
            <a:r>
              <a:rPr lang="en-US" dirty="0"/>
              <a:t>cooperation among traditional</a:t>
            </a:r>
          </a:p>
          <a:p>
            <a:r>
              <a:rPr lang="en-US" dirty="0"/>
              <a:t>and quantum processes will be</a:t>
            </a:r>
          </a:p>
          <a:p>
            <a:r>
              <a:rPr lang="en-US" dirty="0"/>
              <a:t>required.</a:t>
            </a:r>
          </a:p>
        </p:txBody>
      </p:sp>
    </p:spTree>
    <p:extLst>
      <p:ext uri="{BB962C8B-B14F-4D97-AF65-F5344CB8AC3E}">
        <p14:creationId xmlns:p14="http://schemas.microsoft.com/office/powerpoint/2010/main" val="4081851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2C0-E740-9592-6C81-C90004977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3AEF-EB02-69E5-64F3-B0D6DBA9AC5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001BB96-1055-8DB1-3BB8-E0807BDEAA72}"/>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766FAC4B-0242-3A2E-8E1C-5FF5A01E04A4}"/>
              </a:ext>
            </a:extLst>
          </p:cNvPr>
          <p:cNvSpPr txBox="1">
            <a:spLocks/>
          </p:cNvSpPr>
          <p:nvPr/>
        </p:nvSpPr>
        <p:spPr>
          <a:xfrm>
            <a:off x="467091" y="14784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With a 25+ years of research and development history, Scientific Workflows continue to be an important tool for researchers</a:t>
            </a:r>
          </a:p>
          <a:p>
            <a:pPr marL="285750" indent="-285750">
              <a:buFont typeface="Arial" panose="020B0604020202020204" pitchFamily="34" charset="0"/>
              <a:buChar char="•"/>
            </a:pPr>
            <a:r>
              <a:rPr lang="en-US" sz="2400" dirty="0"/>
              <a:t>Wide adoption in the community though the distributed workflows remain to be a challenge</a:t>
            </a:r>
          </a:p>
          <a:p>
            <a:pPr marL="285750" indent="-285750">
              <a:buFont typeface="Arial" panose="020B0604020202020204" pitchFamily="34" charset="0"/>
              <a:buChar char="•"/>
            </a:pPr>
            <a:r>
              <a:rPr lang="en-US" sz="2400" dirty="0"/>
              <a:t>Newer paradigms, methods and solutions seem to be only fueling the trend for workflows feature demands and development as seen by the increasing community interest</a:t>
            </a:r>
          </a:p>
        </p:txBody>
      </p:sp>
    </p:spTree>
    <p:extLst>
      <p:ext uri="{BB962C8B-B14F-4D97-AF65-F5344CB8AC3E}">
        <p14:creationId xmlns:p14="http://schemas.microsoft.com/office/powerpoint/2010/main" val="81266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sz="1800" dirty="0">
                <a:hlinkClick r:id="rId2"/>
              </a:rPr>
              <a:t>maheshwarikc@ornl.gov</a:t>
            </a:r>
            <a:r>
              <a:rPr lang="en-US" sz="1800" dirty="0"/>
              <a:t> | </a:t>
            </a:r>
            <a:r>
              <a:rPr lang="en-US" sz="1800" dirty="0" err="1"/>
              <a:t>github.com</a:t>
            </a:r>
            <a:r>
              <a:rPr lang="en-US" sz="1800" dirty="0"/>
              <a:t>/</a:t>
            </a:r>
            <a:r>
              <a:rPr lang="en-US" sz="1800" dirty="0" err="1"/>
              <a:t>ketancmaheshwari</a:t>
            </a:r>
            <a:r>
              <a:rPr lang="en-US" sz="1800" dirty="0"/>
              <a:t>/</a:t>
            </a:r>
            <a:r>
              <a:rPr lang="en-US" sz="1800" dirty="0" err="1"/>
              <a:t>uci-ucr</a:t>
            </a:r>
            <a:endParaRPr lang="en-US" sz="1800" dirty="0"/>
          </a:p>
          <a:p>
            <a:endParaRPr lang="en-US" sz="1800" dirty="0"/>
          </a:p>
        </p:txBody>
      </p:sp>
    </p:spTree>
    <p:extLst>
      <p:ext uri="{BB962C8B-B14F-4D97-AF65-F5344CB8AC3E}">
        <p14:creationId xmlns:p14="http://schemas.microsoft.com/office/powerpoint/2010/main" val="3363767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6439-5D61-512D-C903-C3C4F366A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1C4A4-D70C-3EA3-FB95-30F14E207C1C}"/>
              </a:ext>
            </a:extLst>
          </p:cNvPr>
          <p:cNvSpPr>
            <a:spLocks noGrp="1"/>
          </p:cNvSpPr>
          <p:nvPr>
            <p:ph type="title"/>
          </p:nvPr>
        </p:nvSpPr>
        <p:spPr/>
        <p:txBody>
          <a:bodyPr/>
          <a:lstStyle/>
          <a:p>
            <a:r>
              <a:rPr lang="en-US" dirty="0"/>
              <a:t>Extra Slide</a:t>
            </a:r>
          </a:p>
        </p:txBody>
      </p:sp>
      <p:sp>
        <p:nvSpPr>
          <p:cNvPr id="3" name="Content Placeholder 2">
            <a:extLst>
              <a:ext uri="{FF2B5EF4-FFF2-40B4-BE49-F238E27FC236}">
                <a16:creationId xmlns:a16="http://schemas.microsoft.com/office/drawing/2014/main" id="{8B416210-6133-6DDA-2097-7D8B170FC6B3}"/>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5" name="Content Placeholder 2">
            <a:extLst>
              <a:ext uri="{FF2B5EF4-FFF2-40B4-BE49-F238E27FC236}">
                <a16:creationId xmlns:a16="http://schemas.microsoft.com/office/drawing/2014/main" id="{33A8DB84-70C6-5B4B-3488-551F7D4759E9}"/>
              </a:ext>
            </a:extLst>
          </p:cNvPr>
          <p:cNvSpPr txBox="1">
            <a:spLocks/>
          </p:cNvSpPr>
          <p:nvPr/>
        </p:nvSpPr>
        <p:spPr>
          <a:xfrm>
            <a:off x="467091" y="14784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6333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normAutofit fontScale="92500" lnSpcReduction="20000"/>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971550" lvl="1" indent="-285750"/>
            <a:r>
              <a:rPr lang="en-US" sz="2400" dirty="0"/>
              <a:t>Performance</a:t>
            </a:r>
          </a:p>
          <a:p>
            <a:pPr marL="342900" indent="-342900">
              <a:buFont typeface="Arial" panose="020B0604020202020204" pitchFamily="34" charset="0"/>
              <a:buChar char="•"/>
            </a:pPr>
            <a:r>
              <a:rPr lang="en-US" sz="2400" dirty="0"/>
              <a:t>Workflows Community</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pPr marL="285750" indent="-285750">
              <a:buFont typeface="Arial" panose="020B0604020202020204" pitchFamily="34" charset="0"/>
              <a:buChar char="•"/>
            </a:pPr>
            <a:r>
              <a:rPr lang="en-US" dirty="0"/>
              <a:t>Geographically and administratively distributed</a:t>
            </a:r>
          </a:p>
          <a:p>
            <a:pPr marL="285750" indent="-285750">
              <a:buFont typeface="Arial" panose="020B0604020202020204" pitchFamily="34" charset="0"/>
              <a:buChar char="•"/>
            </a:pPr>
            <a:r>
              <a:rPr lang="en-US" dirty="0"/>
              <a:t>Data Producing Facilities such as APS, SNS</a:t>
            </a:r>
          </a:p>
          <a:p>
            <a:pPr marL="285750" indent="-285750">
              <a:buFont typeface="Arial" panose="020B0604020202020204" pitchFamily="34" charset="0"/>
              <a:buChar char="•"/>
            </a:pPr>
            <a:r>
              <a:rPr lang="en-US" dirty="0"/>
              <a:t>Data Producing Field Research such as Transportation and </a:t>
            </a:r>
            <a:r>
              <a:rPr lang="en-US" dirty="0" err="1"/>
              <a:t>BioSciences</a:t>
            </a:r>
            <a:r>
              <a:rPr lang="en-US" dirty="0"/>
              <a:t> research</a:t>
            </a:r>
          </a:p>
          <a:p>
            <a:pPr marL="285750" indent="-285750">
              <a:buFont typeface="Arial" panose="020B0604020202020204" pitchFamily="34" charset="0"/>
              <a:buChar char="•"/>
            </a:pPr>
            <a:r>
              <a:rPr lang="en-US" dirty="0"/>
              <a:t>Data Processing Facilities such as OLCF, ALCF, NERSC</a:t>
            </a:r>
          </a:p>
          <a:p>
            <a:pPr marL="285750" indent="-285750">
              <a:buFont typeface="Arial" panose="020B0604020202020204" pitchFamily="34" charset="0"/>
              <a:buChar char="•"/>
            </a:pPr>
            <a:r>
              <a:rPr lang="en-US" dirty="0"/>
              <a:t>Projects allocated to wider community including Universities and commercial entities</a:t>
            </a:r>
          </a:p>
          <a:p>
            <a:pPr marL="285750" indent="-285750">
              <a:buFont typeface="Arial" panose="020B0604020202020204" pitchFamily="34" charset="0"/>
              <a:buChar char="•"/>
            </a:pPr>
            <a:r>
              <a:rPr lang="en-US" dirty="0"/>
              <a:t>Science Workflows are of strategic importance for several programs spanning labs, </a:t>
            </a:r>
            <a:r>
              <a:rPr lang="en-US" dirty="0" err="1"/>
              <a:t>eg.</a:t>
            </a:r>
            <a:r>
              <a:rPr lang="en-US" dirty="0"/>
              <a:t> IRI</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EADB-FA0A-C756-065B-E31FA449074D}"/>
            </a:ext>
          </a:extLst>
        </p:cNvPr>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55E5AD1-5852-0B8E-F071-913A5C77E9D7}"/>
              </a:ext>
            </a:extLst>
          </p:cNvPr>
          <p:cNvSpPr>
            <a:spLocks noGrp="1"/>
          </p:cNvSpPr>
          <p:nvPr>
            <p:ph sz="half" idx="1"/>
          </p:nvPr>
        </p:nvSpPr>
        <p:spPr>
          <a:xfrm>
            <a:off x="384876" y="1875489"/>
            <a:ext cx="5563532" cy="3912664"/>
          </a:xfrm>
        </p:spPr>
        <p:txBody>
          <a:bodyPr/>
          <a:lstStyle/>
          <a:p>
            <a:pPr marL="285750" indent="-285750">
              <a:buFont typeface="Arial" panose="020B0604020202020204" pitchFamily="34" charset="0"/>
              <a:buChar char="•"/>
            </a:pPr>
            <a:r>
              <a:rPr lang="en-US" dirty="0"/>
              <a:t>Frontier is the flagship supercomputer hosted at and managed by OLCF</a:t>
            </a:r>
          </a:p>
          <a:p>
            <a:pPr marL="285750" indent="-285750">
              <a:buFont typeface="Arial" panose="020B0604020202020204" pitchFamily="34" charset="0"/>
              <a:buChar char="•"/>
            </a:pPr>
            <a:r>
              <a:rPr lang="en-US" dirty="0"/>
              <a:t>Exascale (~1.7 </a:t>
            </a:r>
            <a:r>
              <a:rPr lang="en-US" dirty="0" err="1"/>
              <a:t>ExaFLOP</a:t>
            </a:r>
            <a:r>
              <a:rPr lang="en-US" dirty="0"/>
              <a:t>) system with over 9,400 compute nodes and a ~700 PB </a:t>
            </a:r>
            <a:r>
              <a:rPr lang="en-US" dirty="0" err="1"/>
              <a:t>lustre</a:t>
            </a:r>
            <a:r>
              <a:rPr lang="en-US" dirty="0"/>
              <a:t> based fast storage system</a:t>
            </a:r>
          </a:p>
          <a:p>
            <a:pPr marL="285750" indent="-285750">
              <a:buFont typeface="Arial" panose="020B0604020202020204" pitchFamily="34" charset="0"/>
              <a:buChar char="•"/>
            </a:pPr>
            <a:r>
              <a:rPr lang="en-US" dirty="0"/>
              <a:t>1 64-core AMD “Optimized 3rd Gen EPYC” CPU</a:t>
            </a:r>
          </a:p>
          <a:p>
            <a:pPr marL="285750" indent="-285750">
              <a:buFont typeface="Arial" panose="020B0604020202020204" pitchFamily="34" charset="0"/>
              <a:buChar char="•"/>
            </a:pPr>
            <a:r>
              <a:rPr lang="en-US" dirty="0"/>
              <a:t>4 AMD Instinct MI250X GPUs</a:t>
            </a:r>
          </a:p>
          <a:p>
            <a:pPr marL="285750" indent="-285750">
              <a:buFont typeface="Arial" panose="020B0604020202020204" pitchFamily="34" charset="0"/>
              <a:buChar char="•"/>
            </a:pPr>
            <a:r>
              <a:rPr lang="en-US" dirty="0"/>
              <a:t>4-port HPE Slingshot 200 Gbps (25 GB/s) NICs providing a node-injection bandwidth of 800 Gbps (100 GB/s)</a:t>
            </a:r>
          </a:p>
          <a:p>
            <a:pPr marL="285750" indent="-285750">
              <a:buFont typeface="Arial" panose="020B0604020202020204" pitchFamily="34" charset="0"/>
              <a:buChar char="•"/>
            </a:pPr>
            <a:r>
              <a:rPr lang="en-US" dirty="0"/>
              <a:t>Workflows are one of the priorities at OLCF for interdisciplinary science campaigns</a:t>
            </a:r>
          </a:p>
          <a:p>
            <a:endParaRPr lang="en-US" dirty="0"/>
          </a:p>
        </p:txBody>
      </p:sp>
      <p:sp>
        <p:nvSpPr>
          <p:cNvPr id="2" name="Title 1">
            <a:extLst>
              <a:ext uri="{FF2B5EF4-FFF2-40B4-BE49-F238E27FC236}">
                <a16:creationId xmlns:a16="http://schemas.microsoft.com/office/drawing/2014/main" id="{84F48934-D778-E00D-6AD5-D864D88281EC}"/>
              </a:ext>
            </a:extLst>
          </p:cNvPr>
          <p:cNvSpPr>
            <a:spLocks noGrp="1"/>
          </p:cNvSpPr>
          <p:nvPr>
            <p:ph type="title"/>
          </p:nvPr>
        </p:nvSpPr>
        <p:spPr>
          <a:xfrm>
            <a:off x="314692" y="365125"/>
            <a:ext cx="11492432" cy="886397"/>
          </a:xfrm>
        </p:spPr>
        <p:txBody>
          <a:bodyPr wrap="square" anchor="t">
            <a:normAutofit/>
          </a:bodyPr>
          <a:lstStyle/>
          <a:p>
            <a:r>
              <a:rPr lang="en-US" dirty="0"/>
              <a:t>Oak Ridge Leadership Computing Facility (OLCF) is one of the Facilities providing Leadership class HPC Infrastructure</a:t>
            </a:r>
          </a:p>
        </p:txBody>
      </p:sp>
      <p:sp>
        <p:nvSpPr>
          <p:cNvPr id="3" name="TextBox 2">
            <a:extLst>
              <a:ext uri="{FF2B5EF4-FFF2-40B4-BE49-F238E27FC236}">
                <a16:creationId xmlns:a16="http://schemas.microsoft.com/office/drawing/2014/main" id="{AC64FDDE-5400-71D3-BBE4-FC8CAC22117F}"/>
              </a:ext>
            </a:extLst>
          </p:cNvPr>
          <p:cNvSpPr txBox="1"/>
          <p:nvPr/>
        </p:nvSpPr>
        <p:spPr>
          <a:xfrm>
            <a:off x="4564436" y="6346484"/>
            <a:ext cx="7242688" cy="369332"/>
          </a:xfrm>
          <a:prstGeom prst="rect">
            <a:avLst/>
          </a:prstGeom>
          <a:noFill/>
          <a:ln>
            <a:solidFill>
              <a:schemeClr val="accent1"/>
            </a:solidFill>
          </a:ln>
        </p:spPr>
        <p:txBody>
          <a:bodyPr wrap="none" rtlCol="0">
            <a:spAutoFit/>
          </a:bodyPr>
          <a:lstStyle/>
          <a:p>
            <a:r>
              <a:rPr lang="en-US" dirty="0"/>
              <a:t>https://</a:t>
            </a:r>
            <a:r>
              <a:rPr lang="en-US" dirty="0" err="1"/>
              <a:t>www.olcf.ornl.gov</a:t>
            </a:r>
            <a:r>
              <a:rPr lang="en-US" dirty="0"/>
              <a:t>/</a:t>
            </a:r>
            <a:r>
              <a:rPr lang="en-US" dirty="0" err="1"/>
              <a:t>olcf</a:t>
            </a:r>
            <a:r>
              <a:rPr lang="en-US" dirty="0"/>
              <a:t>-resources/compute-systems/frontier/</a:t>
            </a:r>
          </a:p>
        </p:txBody>
      </p:sp>
      <p:pic>
        <p:nvPicPr>
          <p:cNvPr id="1026" name="Picture 2" descr="Frontier ORNL">
            <a:extLst>
              <a:ext uri="{FF2B5EF4-FFF2-40B4-BE49-F238E27FC236}">
                <a16:creationId xmlns:a16="http://schemas.microsoft.com/office/drawing/2014/main" id="{E4CB9C11-6420-B8D2-2235-8DA081DA5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1" y="1947673"/>
            <a:ext cx="575805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Have been called dataflows sometimes</a:t>
            </a:r>
          </a:p>
          <a:p>
            <a:pPr marL="285750" indent="-285750">
              <a:buFont typeface="Arial" panose="020B0604020202020204" pitchFamily="34" charset="0"/>
              <a:buChar char="•"/>
            </a:pPr>
            <a:r>
              <a:rPr lang="en-US" sz="2400" dirty="0"/>
              <a:t>Popular among computational science communities</a:t>
            </a:r>
          </a:p>
          <a:p>
            <a:pPr marL="285750" indent="-285750">
              <a:buFont typeface="Arial" panose="020B0604020202020204" pitchFamily="34" charset="0"/>
              <a:buChar char="•"/>
            </a:pPr>
            <a:r>
              <a:rPr lang="en-US" sz="2400" dirty="0"/>
              <a:t>Automate a sequence of inter-dependent computational stages</a:t>
            </a:r>
          </a:p>
          <a:p>
            <a:pPr marL="285750" indent="-285750">
              <a:buFont typeface="Arial" panose="020B0604020202020204" pitchFamily="34" charset="0"/>
              <a:buChar char="•"/>
            </a:pPr>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5166359" y="6232845"/>
            <a:ext cx="7025641"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a:t>
            </a:r>
            <a:r>
              <a:rPr lang="en-US" sz="1400" dirty="0" err="1"/>
              <a:t>ScriptBased</a:t>
            </a:r>
            <a:r>
              <a:rPr lang="en-US" sz="1400" dirty="0"/>
              <a:t>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314692" y="5635563"/>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4" name="Text Placeholder 2">
            <a:extLst>
              <a:ext uri="{FF2B5EF4-FFF2-40B4-BE49-F238E27FC236}">
                <a16:creationId xmlns:a16="http://schemas.microsoft.com/office/drawing/2014/main" id="{3C7A9B5E-C711-234B-86DA-22942663BE54}"/>
              </a:ext>
            </a:extLst>
          </p:cNvPr>
          <p:cNvSpPr txBox="1">
            <a:spLocks/>
          </p:cNvSpPr>
          <p:nvPr/>
        </p:nvSpPr>
        <p:spPr>
          <a:xfrm>
            <a:off x="536696"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Manage complexity</a:t>
            </a:r>
          </a:p>
        </p:txBody>
      </p:sp>
      <p:sp>
        <p:nvSpPr>
          <p:cNvPr id="5" name="Content Placeholder 3">
            <a:extLst>
              <a:ext uri="{FF2B5EF4-FFF2-40B4-BE49-F238E27FC236}">
                <a16:creationId xmlns:a16="http://schemas.microsoft.com/office/drawing/2014/main" id="{DA620FE7-B39C-3190-3C0D-30F0A9D6DC6F}"/>
              </a:ext>
            </a:extLst>
          </p:cNvPr>
          <p:cNvSpPr txBox="1">
            <a:spLocks/>
          </p:cNvSpPr>
          <p:nvPr/>
        </p:nvSpPr>
        <p:spPr>
          <a:xfrm>
            <a:off x="536696" y="2208792"/>
            <a:ext cx="5486400" cy="381307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Automation </a:t>
            </a:r>
            <a:r>
              <a:rPr lang="en-US" sz="2400" b="1" dirty="0"/>
              <a:t>avoids human errors</a:t>
            </a:r>
          </a:p>
          <a:p>
            <a:r>
              <a:rPr lang="en-US" sz="2400" dirty="0"/>
              <a:t>Workflows enable you to use the </a:t>
            </a:r>
            <a:r>
              <a:rPr lang="en-US" sz="2400" b="1" dirty="0"/>
              <a:t>right tool for each task </a:t>
            </a:r>
            <a:r>
              <a:rPr lang="en-US" sz="2400" dirty="0"/>
              <a:t>instead of writing one big, ugly program</a:t>
            </a:r>
          </a:p>
          <a:p>
            <a:r>
              <a:rPr lang="en-US" sz="2400" dirty="0"/>
              <a:t>Workflows enable automatic </a:t>
            </a:r>
            <a:r>
              <a:rPr lang="en-US" sz="2400" b="1" dirty="0"/>
              <a:t>expert optimizations</a:t>
            </a:r>
          </a:p>
          <a:p>
            <a:pPr lvl="1"/>
            <a:r>
              <a:rPr lang="en-US" sz="2200" dirty="0"/>
              <a:t>Allocating and scheduling resources</a:t>
            </a:r>
          </a:p>
          <a:p>
            <a:pPr lvl="1"/>
            <a:r>
              <a:rPr lang="en-US" sz="2200" dirty="0"/>
              <a:t>Error handling and task restarting</a:t>
            </a:r>
          </a:p>
          <a:p>
            <a:endParaRPr lang="en-US" sz="2400" dirty="0"/>
          </a:p>
          <a:p>
            <a:endParaRPr lang="en-US" sz="2400" dirty="0"/>
          </a:p>
        </p:txBody>
      </p:sp>
      <p:sp>
        <p:nvSpPr>
          <p:cNvPr id="6" name="Text Placeholder 4">
            <a:extLst>
              <a:ext uri="{FF2B5EF4-FFF2-40B4-BE49-F238E27FC236}">
                <a16:creationId xmlns:a16="http://schemas.microsoft.com/office/drawing/2014/main" id="{91FF1A36-B2BE-E056-A118-E24BC5DA4AA2}"/>
              </a:ext>
            </a:extLst>
          </p:cNvPr>
          <p:cNvSpPr txBox="1">
            <a:spLocks/>
          </p:cNvSpPr>
          <p:nvPr/>
        </p:nvSpPr>
        <p:spPr>
          <a:xfrm>
            <a:off x="6384682"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Improve scientific practice</a:t>
            </a:r>
          </a:p>
        </p:txBody>
      </p:sp>
      <p:sp>
        <p:nvSpPr>
          <p:cNvPr id="7" name="Content Placeholder 5">
            <a:extLst>
              <a:ext uri="{FF2B5EF4-FFF2-40B4-BE49-F238E27FC236}">
                <a16:creationId xmlns:a16="http://schemas.microsoft.com/office/drawing/2014/main" id="{93E6D747-A425-C64E-85B4-ACCE69FF0614}"/>
              </a:ext>
            </a:extLst>
          </p:cNvPr>
          <p:cNvSpPr txBox="1">
            <a:spLocks/>
          </p:cNvSpPr>
          <p:nvPr/>
        </p:nvSpPr>
        <p:spPr>
          <a:xfrm>
            <a:off x="6384682" y="2213184"/>
            <a:ext cx="5486400" cy="387385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r>
              <a:rPr lang="en-US" sz="2400" dirty="0">
                <a:latin typeface="+mn-lt"/>
              </a:rPr>
              <a:t>Fully automating an experiment enables</a:t>
            </a:r>
            <a:endParaRPr lang="en-US" dirty="0">
              <a:latin typeface="+mn-lt"/>
            </a:endParaRPr>
          </a:p>
          <a:p>
            <a:pPr lvl="1"/>
            <a:r>
              <a:rPr lang="en-US" sz="2200" dirty="0">
                <a:latin typeface="+mn-lt"/>
              </a:rPr>
              <a:t>you to </a:t>
            </a:r>
            <a:r>
              <a:rPr lang="en-US" sz="2200" b="1" dirty="0">
                <a:solidFill>
                  <a:schemeClr val="tx2"/>
                </a:solidFill>
                <a:latin typeface="+mn-lt"/>
              </a:rPr>
              <a:t>repeat</a:t>
            </a:r>
            <a:r>
              <a:rPr lang="en-US" sz="2200" dirty="0">
                <a:latin typeface="+mn-lt"/>
              </a:rPr>
              <a:t> the experiment easily with different or same conditions</a:t>
            </a:r>
          </a:p>
          <a:p>
            <a:pPr lvl="1"/>
            <a:r>
              <a:rPr lang="en-US" sz="2200" dirty="0">
                <a:latin typeface="+mn-lt"/>
              </a:rPr>
              <a:t>others to </a:t>
            </a:r>
            <a:r>
              <a:rPr lang="en-US" sz="2200" b="1" dirty="0">
                <a:solidFill>
                  <a:schemeClr val="tx2"/>
                </a:solidFill>
                <a:latin typeface="+mn-lt"/>
              </a:rPr>
              <a:t>reproduce</a:t>
            </a:r>
            <a:r>
              <a:rPr lang="en-US" sz="2200" dirty="0">
                <a:latin typeface="+mn-lt"/>
              </a:rPr>
              <a:t> your results from the exact same programs</a:t>
            </a:r>
          </a:p>
          <a:p>
            <a:pPr lvl="1"/>
            <a:r>
              <a:rPr lang="en-US" sz="2200" dirty="0">
                <a:latin typeface="+mn-lt"/>
              </a:rPr>
              <a:t>others to </a:t>
            </a:r>
            <a:r>
              <a:rPr lang="en-US" sz="2200" b="1" dirty="0">
                <a:solidFill>
                  <a:schemeClr val="tx2"/>
                </a:solidFill>
                <a:latin typeface="+mn-lt"/>
              </a:rPr>
              <a:t>reuse</a:t>
            </a:r>
            <a:r>
              <a:rPr lang="en-US" sz="2200" dirty="0">
                <a:latin typeface="+mn-lt"/>
              </a:rPr>
              <a:t> your computational methods for their own experiments so they don’t have to re-invent the wheel</a:t>
            </a:r>
          </a:p>
        </p:txBody>
      </p:sp>
    </p:spTree>
    <p:extLst>
      <p:ext uri="{BB962C8B-B14F-4D97-AF65-F5344CB8AC3E}">
        <p14:creationId xmlns:p14="http://schemas.microsoft.com/office/powerpoint/2010/main" val="1171000391"/>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1378</TotalTime>
  <Words>1863</Words>
  <Application>Microsoft Macintosh PowerPoint</Application>
  <PresentationFormat>Widescreen</PresentationFormat>
  <Paragraphs>186</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Oak Ridge Leadership Computing Facility (OLCF) is one of the Facilities providing Leadership class HPC Infrastructure</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Workflow Management Systems: Data Handling</vt:lpstr>
      <vt:lpstr>Performance: Workflows Benchmarking with WfBench</vt:lpstr>
      <vt:lpstr>The People: Workflows Community Initiative</vt:lpstr>
      <vt:lpstr>Distributed HPC Workflows: State of the Art</vt:lpstr>
      <vt:lpstr>Distribute Workflows: Multisite Execution in Simpler Times</vt:lpstr>
      <vt:lpstr>Distributed Workflows Efforts in Modern Times</vt:lpstr>
      <vt:lpstr>Distributed HPC Workflows: Unification is the Biggest Opportunity</vt:lpstr>
      <vt:lpstr>Distributed HPC Workflows Challenge - I : Heterogeneous Environments</vt:lpstr>
      <vt:lpstr>Distributed HPC Workflow Challenge - II : Cybersecurity</vt:lpstr>
      <vt:lpstr>“Last-Mile” Parallelization: How to run a bag-of-tasks flexibly, portably and efficiently?</vt:lpstr>
      <vt:lpstr>Exploration of GNU-Parallel as a Viable Parallelization for HPC Workflows on Frontier and Perlmutter</vt:lpstr>
      <vt:lpstr>Future-I: ExaWorks: Workflows in the Exascale Era</vt:lpstr>
      <vt:lpstr>Future-II: Quantum-HPC Integration via Distributed Workflows</vt:lpstr>
      <vt:lpstr>Summary</vt:lpstr>
      <vt:lpstr>Thank You for your time! Questions?</vt:lpstr>
      <vt:lpstr>Extra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135</cp:revision>
  <dcterms:created xsi:type="dcterms:W3CDTF">2025-02-14T14:12:04Z</dcterms:created>
  <dcterms:modified xsi:type="dcterms:W3CDTF">2025-02-20T15:19:58Z</dcterms:modified>
</cp:coreProperties>
</file>